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7"/>
  </p:notesMasterIdLst>
  <p:sldIdLst>
    <p:sldId id="280" r:id="rId3"/>
    <p:sldId id="257" r:id="rId4"/>
    <p:sldId id="258" r:id="rId5"/>
    <p:sldId id="259" r:id="rId6"/>
    <p:sldId id="260" r:id="rId7"/>
    <p:sldId id="261" r:id="rId8"/>
    <p:sldId id="265" r:id="rId9"/>
    <p:sldId id="262" r:id="rId10"/>
    <p:sldId id="263" r:id="rId11"/>
    <p:sldId id="264" r:id="rId12"/>
    <p:sldId id="266" r:id="rId13"/>
    <p:sldId id="267" r:id="rId14"/>
    <p:sldId id="268" r:id="rId15"/>
    <p:sldId id="269" r:id="rId16"/>
    <p:sldId id="270" r:id="rId17"/>
    <p:sldId id="271" r:id="rId18"/>
    <p:sldId id="276" r:id="rId19"/>
    <p:sldId id="272" r:id="rId20"/>
    <p:sldId id="279" r:id="rId21"/>
    <p:sldId id="274" r:id="rId22"/>
    <p:sldId id="273" r:id="rId23"/>
    <p:sldId id="275" r:id="rId24"/>
    <p:sldId id="278"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250" autoAdjust="0"/>
  </p:normalViewPr>
  <p:slideViewPr>
    <p:cSldViewPr>
      <p:cViewPr varScale="1">
        <p:scale>
          <a:sx n="69" d="100"/>
          <a:sy n="69" d="100"/>
        </p:scale>
        <p:origin x="-546" y="-90"/>
      </p:cViewPr>
      <p:guideLst>
        <p:guide orient="horz" pos="2160"/>
        <p:guide pos="2880"/>
      </p:guideLst>
    </p:cSldViewPr>
  </p:slideViewPr>
  <p:outlineViewPr>
    <p:cViewPr>
      <p:scale>
        <a:sx n="33" d="100"/>
        <a:sy n="33" d="100"/>
      </p:scale>
      <p:origin x="0" y="3246"/>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C3C0C-2271-4324-A3B3-3C7CA14DF1CF}" type="datetimeFigureOut">
              <a:rPr lang="en-US" smtClean="0"/>
              <a:pPr/>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46B57-36C7-4752-B36D-4C573BBEAD63}" type="slidenum">
              <a:rPr lang="en-US" smtClean="0"/>
              <a:pPr/>
              <a:t>‹#›</a:t>
            </a:fld>
            <a:endParaRPr lang="en-US"/>
          </a:p>
        </p:txBody>
      </p:sp>
    </p:spTree>
    <p:extLst>
      <p:ext uri="{BB962C8B-B14F-4D97-AF65-F5344CB8AC3E}">
        <p14:creationId xmlns:p14="http://schemas.microsoft.com/office/powerpoint/2010/main" val="39328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two crops were effected most by the Embargo Act?</a:t>
            </a:r>
          </a:p>
          <a:p>
            <a:endParaRPr lang="en-US" dirty="0" smtClean="0"/>
          </a:p>
          <a:p>
            <a:r>
              <a:rPr lang="en-US" dirty="0" smtClean="0"/>
              <a:t>A War Hawk is?</a:t>
            </a:r>
          </a:p>
          <a:p>
            <a:endParaRPr lang="en-US" dirty="0" smtClean="0"/>
          </a:p>
          <a:p>
            <a:r>
              <a:rPr lang="en-US" dirty="0" smtClean="0"/>
              <a:t>Andrew Jackson’s nickname was?</a:t>
            </a:r>
          </a:p>
          <a:p>
            <a:endParaRPr lang="en-US" dirty="0" smtClean="0"/>
          </a:p>
          <a:p>
            <a:r>
              <a:rPr lang="en-US" dirty="0" smtClean="0"/>
              <a:t>This Treaty ended the War of 1812?</a:t>
            </a:r>
          </a:p>
          <a:p>
            <a:endParaRPr lang="en-US" dirty="0" smtClean="0"/>
          </a:p>
          <a:p>
            <a:r>
              <a:rPr lang="en-US" dirty="0" smtClean="0"/>
              <a:t>Who was allowed to vote in South Carolina?</a:t>
            </a:r>
          </a:p>
          <a:p>
            <a:r>
              <a:rPr lang="en-US" dirty="0" smtClean="0"/>
              <a:t>This place was a favorite destination for runaway slaves?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C4FE2E-0875-4742-A842-92C34E4E977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9727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646B57-36C7-4752-B36D-4C573BBEAD63}"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C23D27C-076F-4C1B-BDC4-6B81F88E9AE7}" type="datetimeFigureOut">
              <a:rPr lang="en-US" smtClean="0"/>
              <a:pPr/>
              <a:t>1/23/2019</a:t>
            </a:fld>
            <a:endParaRPr lang="en-US"/>
          </a:p>
        </p:txBody>
      </p:sp>
      <p:sp>
        <p:nvSpPr>
          <p:cNvPr id="16" name="Slide Number Placeholder 15"/>
          <p:cNvSpPr>
            <a:spLocks noGrp="1"/>
          </p:cNvSpPr>
          <p:nvPr>
            <p:ph type="sldNum" sz="quarter" idx="11"/>
          </p:nvPr>
        </p:nvSpPr>
        <p:spPr/>
        <p:txBody>
          <a:bodyPr/>
          <a:lstStyle/>
          <a:p>
            <a:fld id="{E2692594-07D0-4F1A-9A29-B9A33A005E6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23D27C-076F-4C1B-BDC4-6B81F88E9AE7}"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92594-07D0-4F1A-9A29-B9A33A005E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23D27C-076F-4C1B-BDC4-6B81F88E9AE7}"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92594-07D0-4F1A-9A29-B9A33A005E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solidFill>
                <a:srgbClr val="676A55">
                  <a:tint val="60000"/>
                  <a:satMod val="155000"/>
                </a:srgbClr>
              </a:solidFill>
            </a:endParaRPr>
          </a:p>
        </p:txBody>
      </p:sp>
    </p:spTree>
    <p:extLst>
      <p:ext uri="{BB962C8B-B14F-4D97-AF65-F5344CB8AC3E}">
        <p14:creationId xmlns:p14="http://schemas.microsoft.com/office/powerpoint/2010/main" val="362584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Tree>
    <p:extLst>
      <p:ext uri="{BB962C8B-B14F-4D97-AF65-F5344CB8AC3E}">
        <p14:creationId xmlns:p14="http://schemas.microsoft.com/office/powerpoint/2010/main" val="163373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solidFill>
                <a:srgbClr val="676A55">
                  <a:tint val="60000"/>
                  <a:satMod val="155000"/>
                </a:srgbClr>
              </a:solidFill>
            </a:endParaRPr>
          </a:p>
        </p:txBody>
      </p:sp>
    </p:spTree>
    <p:extLst>
      <p:ext uri="{BB962C8B-B14F-4D97-AF65-F5344CB8AC3E}">
        <p14:creationId xmlns:p14="http://schemas.microsoft.com/office/powerpoint/2010/main" val="100420281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676A55">
                  <a:tint val="60000"/>
                  <a:satMod val="155000"/>
                </a:srgb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420132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dirty="0">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dirty="0">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676A55">
                  <a:tint val="60000"/>
                  <a:satMod val="155000"/>
                </a:srgb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Tree>
    <p:extLst>
      <p:ext uri="{BB962C8B-B14F-4D97-AF65-F5344CB8AC3E}">
        <p14:creationId xmlns:p14="http://schemas.microsoft.com/office/powerpoint/2010/main" val="2097857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020605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676A55">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Tree>
    <p:extLst>
      <p:ext uri="{BB962C8B-B14F-4D97-AF65-F5344CB8AC3E}">
        <p14:creationId xmlns:p14="http://schemas.microsoft.com/office/powerpoint/2010/main" val="1470141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solidFill>
                <a:srgbClr val="676A55">
                  <a:tint val="60000"/>
                  <a:satMod val="155000"/>
                </a:srgbClr>
              </a:solidFill>
            </a:endParaRPr>
          </a:p>
        </p:txBody>
      </p:sp>
    </p:spTree>
    <p:extLst>
      <p:ext uri="{BB962C8B-B14F-4D97-AF65-F5344CB8AC3E}">
        <p14:creationId xmlns:p14="http://schemas.microsoft.com/office/powerpoint/2010/main" val="32430456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C23D27C-076F-4C1B-BDC4-6B81F88E9AE7}" type="datetimeFigureOut">
              <a:rPr lang="en-US" smtClean="0"/>
              <a:pPr/>
              <a:t>1/23/2019</a:t>
            </a:fld>
            <a:endParaRPr lang="en-US"/>
          </a:p>
        </p:txBody>
      </p:sp>
      <p:sp>
        <p:nvSpPr>
          <p:cNvPr id="15" name="Slide Number Placeholder 14"/>
          <p:cNvSpPr>
            <a:spLocks noGrp="1"/>
          </p:cNvSpPr>
          <p:nvPr>
            <p:ph type="sldNum" sz="quarter" idx="15"/>
          </p:nvPr>
        </p:nvSpPr>
        <p:spPr/>
        <p:txBody>
          <a:bodyPr/>
          <a:lstStyle>
            <a:lvl1pPr algn="ctr">
              <a:defRPr/>
            </a:lvl1pPr>
          </a:lstStyle>
          <a:p>
            <a:fld id="{E2692594-07D0-4F1A-9A29-B9A33A005E6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solidFill>
                <a:srgbClr val="676A55">
                  <a:tint val="60000"/>
                  <a:satMod val="155000"/>
                </a:srgbClr>
              </a:solidFill>
            </a:endParaRPr>
          </a:p>
        </p:txBody>
      </p:sp>
    </p:spTree>
    <p:extLst>
      <p:ext uri="{BB962C8B-B14F-4D97-AF65-F5344CB8AC3E}">
        <p14:creationId xmlns:p14="http://schemas.microsoft.com/office/powerpoint/2010/main" val="350603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Tree>
    <p:extLst>
      <p:ext uri="{BB962C8B-B14F-4D97-AF65-F5344CB8AC3E}">
        <p14:creationId xmlns:p14="http://schemas.microsoft.com/office/powerpoint/2010/main" val="35537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Tree>
    <p:extLst>
      <p:ext uri="{BB962C8B-B14F-4D97-AF65-F5344CB8AC3E}">
        <p14:creationId xmlns:p14="http://schemas.microsoft.com/office/powerpoint/2010/main" val="250701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23D27C-076F-4C1B-BDC4-6B81F88E9AE7}"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92594-07D0-4F1A-9A29-B9A33A005E6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23D27C-076F-4C1B-BDC4-6B81F88E9AE7}"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92594-07D0-4F1A-9A29-B9A33A005E6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2692594-07D0-4F1A-9A29-B9A33A005E6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C23D27C-076F-4C1B-BDC4-6B81F88E9AE7}" type="datetimeFigureOut">
              <a:rPr lang="en-US" smtClean="0"/>
              <a:pPr/>
              <a:t>1/23/2019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23D27C-076F-4C1B-BDC4-6B81F88E9AE7}"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92594-07D0-4F1A-9A29-B9A33A005E6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3D27C-076F-4C1B-BDC4-6B81F88E9AE7}"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92594-07D0-4F1A-9A29-B9A33A005E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C23D27C-076F-4C1B-BDC4-6B81F88E9AE7}" type="datetimeFigureOut">
              <a:rPr lang="en-US" smtClean="0"/>
              <a:pPr/>
              <a:t>1/23/2019</a:t>
            </a:fld>
            <a:endParaRPr lang="en-US"/>
          </a:p>
        </p:txBody>
      </p:sp>
      <p:sp>
        <p:nvSpPr>
          <p:cNvPr id="9" name="Slide Number Placeholder 8"/>
          <p:cNvSpPr>
            <a:spLocks noGrp="1"/>
          </p:cNvSpPr>
          <p:nvPr>
            <p:ph type="sldNum" sz="quarter" idx="15"/>
          </p:nvPr>
        </p:nvSpPr>
        <p:spPr/>
        <p:txBody>
          <a:bodyPr/>
          <a:lstStyle/>
          <a:p>
            <a:fld id="{E2692594-07D0-4F1A-9A29-B9A33A005E6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C23D27C-076F-4C1B-BDC4-6B81F88E9AE7}" type="datetimeFigureOut">
              <a:rPr lang="en-US" smtClean="0"/>
              <a:pPr/>
              <a:t>1/23/2019</a:t>
            </a:fld>
            <a:endParaRPr lang="en-US"/>
          </a:p>
        </p:txBody>
      </p:sp>
      <p:sp>
        <p:nvSpPr>
          <p:cNvPr id="9" name="Slide Number Placeholder 8"/>
          <p:cNvSpPr>
            <a:spLocks noGrp="1"/>
          </p:cNvSpPr>
          <p:nvPr>
            <p:ph type="sldNum" sz="quarter" idx="11"/>
          </p:nvPr>
        </p:nvSpPr>
        <p:spPr/>
        <p:txBody>
          <a:bodyPr/>
          <a:lstStyle/>
          <a:p>
            <a:fld id="{E2692594-07D0-4F1A-9A29-B9A33A005E6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C23D27C-076F-4C1B-BDC4-6B81F88E9AE7}" type="datetimeFigureOut">
              <a:rPr lang="en-US" smtClean="0"/>
              <a:pPr/>
              <a:t>1/23/2019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2692594-07D0-4F1A-9A29-B9A33A005E6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solidFill>
                <a:srgbClr val="676A55">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28FF14C-1FDA-4476-B9F4-D17388F0A0F6}" type="datetimeFigureOut">
              <a:rPr lang="en-US" smtClean="0">
                <a:solidFill>
                  <a:srgbClr val="676A55">
                    <a:tint val="60000"/>
                    <a:satMod val="155000"/>
                  </a:srgbClr>
                </a:solidFill>
              </a:rPr>
              <a:pPr/>
              <a:t>1/23/2019</a:t>
            </a:fld>
            <a:endParaRPr lang="en-US" dirty="0">
              <a:solidFill>
                <a:srgbClr val="676A55">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F07C179-E926-4AE8-B753-D45F6F73C834}" type="slidenum">
              <a:rPr lang="en-US" smtClean="0">
                <a:solidFill>
                  <a:srgbClr val="EAEBDE">
                    <a:shade val="90000"/>
                  </a:srgbClr>
                </a:solidFill>
              </a:rPr>
              <a:pPr/>
              <a:t>‹#›</a:t>
            </a:fld>
            <a:endParaRPr lang="en-US" dirty="0">
              <a:solidFill>
                <a:srgbClr val="EAEBDE">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5376110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 Yesterday?</a:t>
            </a:r>
            <a:endParaRPr lang="en-US" dirty="0"/>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dirty="0" smtClean="0"/>
              <a:t>What is the difference between  Nationalism and Sectionalism?</a:t>
            </a:r>
          </a:p>
          <a:p>
            <a:endParaRPr lang="en-US" dirty="0" smtClean="0"/>
          </a:p>
          <a:p>
            <a:r>
              <a:rPr lang="en-US" dirty="0" smtClean="0"/>
              <a:t>What two political parties dominated South Carolina in the early 1800’s?</a:t>
            </a:r>
          </a:p>
          <a:p>
            <a:endParaRPr lang="en-US" dirty="0" smtClean="0"/>
          </a:p>
          <a:p>
            <a:r>
              <a:rPr lang="en-US" dirty="0" smtClean="0"/>
              <a:t>What was the Missouri Compromise?</a:t>
            </a:r>
          </a:p>
          <a:p>
            <a:endParaRPr lang="en-US" dirty="0"/>
          </a:p>
          <a:p>
            <a:r>
              <a:rPr lang="en-US" dirty="0" smtClean="0"/>
              <a:t>What is Mud-Slinging?</a:t>
            </a:r>
          </a:p>
          <a:p>
            <a:pPr marL="0" indent="0">
              <a:buNone/>
            </a:pPr>
            <a:endParaRPr lang="en-US" dirty="0" smtClean="0"/>
          </a:p>
          <a:p>
            <a:r>
              <a:rPr lang="en-US" dirty="0" smtClean="0"/>
              <a:t>What is Treason ?</a:t>
            </a:r>
          </a:p>
          <a:p>
            <a:pPr marL="0" indent="0">
              <a:buNone/>
            </a:pPr>
            <a:endParaRPr lang="en-US" dirty="0" smtClean="0"/>
          </a:p>
          <a:p>
            <a:endParaRPr lang="en-US" dirty="0" smtClean="0"/>
          </a:p>
        </p:txBody>
      </p:sp>
    </p:spTree>
    <p:extLst>
      <p:ext uri="{BB962C8B-B14F-4D97-AF65-F5344CB8AC3E}">
        <p14:creationId xmlns:p14="http://schemas.microsoft.com/office/powerpoint/2010/main" val="748206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iritwaterblood.com/pix/veseyrebellion.png"/>
          <p:cNvPicPr>
            <a:picLocks noChangeAspect="1" noChangeArrowheads="1"/>
          </p:cNvPicPr>
          <p:nvPr/>
        </p:nvPicPr>
        <p:blipFill>
          <a:blip r:embed="rId2" cstate="print"/>
          <a:srcRect/>
          <a:stretch>
            <a:fillRect/>
          </a:stretch>
        </p:blipFill>
        <p:spPr bwMode="auto">
          <a:xfrm>
            <a:off x="0" y="0"/>
            <a:ext cx="4724400" cy="3374571"/>
          </a:xfrm>
          <a:prstGeom prst="rect">
            <a:avLst/>
          </a:prstGeom>
          <a:noFill/>
        </p:spPr>
      </p:pic>
      <p:pic>
        <p:nvPicPr>
          <p:cNvPr id="1030" name="Picture 6" descr="http://t2.gstatic.com/images?q=tbn:ANd9GcSBKxuTt5mc2w-LwJUjgISV9xLKsKrW3WDzloTb939gDhUiN0vQ"/>
          <p:cNvPicPr>
            <a:picLocks noChangeAspect="1" noChangeArrowheads="1"/>
          </p:cNvPicPr>
          <p:nvPr/>
        </p:nvPicPr>
        <p:blipFill>
          <a:blip r:embed="rId3" cstate="print"/>
          <a:srcRect/>
          <a:stretch>
            <a:fillRect/>
          </a:stretch>
        </p:blipFill>
        <p:spPr bwMode="auto">
          <a:xfrm>
            <a:off x="152400" y="3392814"/>
            <a:ext cx="2819400" cy="3465186"/>
          </a:xfrm>
          <a:prstGeom prst="rect">
            <a:avLst/>
          </a:prstGeom>
          <a:noFill/>
        </p:spPr>
      </p:pic>
      <p:pic>
        <p:nvPicPr>
          <p:cNvPr id="1026" name="Picture 2" descr="http://media-1.web.britannica.com/eb-media/63/70563-004-3A8FF93D.jpg"/>
          <p:cNvPicPr>
            <a:picLocks noChangeAspect="1" noChangeArrowheads="1"/>
          </p:cNvPicPr>
          <p:nvPr/>
        </p:nvPicPr>
        <p:blipFill>
          <a:blip r:embed="rId4" cstate="print"/>
          <a:srcRect/>
          <a:stretch>
            <a:fillRect/>
          </a:stretch>
        </p:blipFill>
        <p:spPr bwMode="auto">
          <a:xfrm>
            <a:off x="6160703" y="76200"/>
            <a:ext cx="3417503" cy="3705726"/>
          </a:xfrm>
          <a:prstGeom prst="rect">
            <a:avLst/>
          </a:prstGeom>
          <a:noFill/>
        </p:spPr>
      </p:pic>
      <p:pic>
        <p:nvPicPr>
          <p:cNvPr id="1032" name="Picture 8" descr="http://baltimoreorgan.com/organ/images/stories/amodern.JPG"/>
          <p:cNvPicPr>
            <a:picLocks noChangeAspect="1" noChangeArrowheads="1"/>
          </p:cNvPicPr>
          <p:nvPr/>
        </p:nvPicPr>
        <p:blipFill>
          <a:blip r:embed="rId5" cstate="print"/>
          <a:srcRect/>
          <a:stretch>
            <a:fillRect/>
          </a:stretch>
        </p:blipFill>
        <p:spPr bwMode="auto">
          <a:xfrm>
            <a:off x="4114800" y="2057400"/>
            <a:ext cx="2931518" cy="4419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610600" cy="5562600"/>
          </a:xfrm>
        </p:spPr>
        <p:txBody>
          <a:bodyPr>
            <a:normAutofit lnSpcReduction="10000"/>
          </a:bodyPr>
          <a:lstStyle/>
          <a:p>
            <a:r>
              <a:rPr lang="en-US" b="1" dirty="0" smtClean="0">
                <a:solidFill>
                  <a:schemeClr val="bg1"/>
                </a:solidFill>
              </a:rPr>
              <a:t>Protective tariff</a:t>
            </a:r>
            <a:r>
              <a:rPr lang="en-US" dirty="0" smtClean="0"/>
              <a:t>- A tax raise on imported goods coming from foreign countries in order to make them more expensive than United States goods.</a:t>
            </a:r>
          </a:p>
          <a:p>
            <a:endParaRPr lang="en-US" dirty="0" smtClean="0"/>
          </a:p>
          <a:p>
            <a:r>
              <a:rPr lang="en-US" dirty="0" smtClean="0"/>
              <a:t>John C. Calhoun</a:t>
            </a:r>
          </a:p>
          <a:p>
            <a:pPr lvl="1"/>
            <a:r>
              <a:rPr lang="en-US" dirty="0" smtClean="0"/>
              <a:t>Anonymously wrote </a:t>
            </a:r>
            <a:r>
              <a:rPr lang="en-US" i="1" dirty="0" smtClean="0">
                <a:solidFill>
                  <a:schemeClr val="bg1"/>
                </a:solidFill>
              </a:rPr>
              <a:t>South Carolina Exposition and Protest </a:t>
            </a:r>
            <a:r>
              <a:rPr lang="en-US" dirty="0" smtClean="0"/>
              <a:t>pamphlet.</a:t>
            </a:r>
          </a:p>
          <a:p>
            <a:pPr lvl="1"/>
            <a:r>
              <a:rPr lang="en-US" dirty="0" smtClean="0"/>
              <a:t>Claimed it was a state’s right to declare such a law unconstitutional and nullify </a:t>
            </a:r>
            <a:r>
              <a:rPr lang="en-US" smtClean="0"/>
              <a:t>it through </a:t>
            </a:r>
            <a:r>
              <a:rPr lang="en-US" dirty="0" smtClean="0"/>
              <a:t>a special state  convention.</a:t>
            </a:r>
          </a:p>
          <a:p>
            <a:pPr lvl="1"/>
            <a:r>
              <a:rPr lang="en-US" dirty="0" smtClean="0"/>
              <a:t>Threatened the exclusive right of the Supreme Court to decide whether or not an act of Congress was constitutional.</a:t>
            </a:r>
          </a:p>
          <a:p>
            <a:pPr lvl="1"/>
            <a:r>
              <a:rPr lang="en-US" dirty="0" smtClean="0"/>
              <a:t>Calhoun would resign as VP in 1832 to return to Congress as a Senator for South Carolina.</a:t>
            </a:r>
          </a:p>
        </p:txBody>
      </p:sp>
      <p:sp>
        <p:nvSpPr>
          <p:cNvPr id="3" name="Title 2"/>
          <p:cNvSpPr>
            <a:spLocks noGrp="1"/>
          </p:cNvSpPr>
          <p:nvPr>
            <p:ph type="title"/>
          </p:nvPr>
        </p:nvSpPr>
        <p:spPr>
          <a:xfrm>
            <a:off x="457200" y="152400"/>
            <a:ext cx="8229600" cy="838200"/>
          </a:xfrm>
        </p:spPr>
        <p:txBody>
          <a:bodyPr/>
          <a:lstStyle/>
          <a:p>
            <a:r>
              <a:rPr lang="en-US" dirty="0" smtClean="0"/>
              <a:t>The Nullification Crisis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324600"/>
          </a:xfrm>
        </p:spPr>
        <p:txBody>
          <a:bodyPr>
            <a:normAutofit fontScale="85000" lnSpcReduction="20000"/>
          </a:bodyPr>
          <a:lstStyle/>
          <a:p>
            <a:endParaRPr lang="en-US" dirty="0" smtClean="0"/>
          </a:p>
          <a:p>
            <a:r>
              <a:rPr lang="en-US" dirty="0" smtClean="0"/>
              <a:t>Andrew Jackson</a:t>
            </a:r>
          </a:p>
          <a:p>
            <a:pPr lvl="1"/>
            <a:r>
              <a:rPr lang="en-US" dirty="0" smtClean="0"/>
              <a:t>Not in favor of nullification</a:t>
            </a:r>
          </a:p>
          <a:p>
            <a:pPr lvl="1"/>
            <a:r>
              <a:rPr lang="en-US" dirty="0" smtClean="0"/>
              <a:t>Force Bill- Authorize the National government to send troops to collect the tariff in South Carolina.</a:t>
            </a:r>
          </a:p>
          <a:p>
            <a:pPr lvl="1"/>
            <a:r>
              <a:rPr lang="en-US" dirty="0" smtClean="0"/>
              <a:t>Called the act of nullification </a:t>
            </a:r>
            <a:r>
              <a:rPr lang="en-US" b="1" dirty="0" smtClean="0">
                <a:solidFill>
                  <a:schemeClr val="bg1"/>
                </a:solidFill>
              </a:rPr>
              <a:t>Treason</a:t>
            </a:r>
            <a:r>
              <a:rPr lang="en-US" dirty="0" smtClean="0"/>
              <a:t>- A crime of trying to overthrow the government of one’s state or country</a:t>
            </a:r>
          </a:p>
          <a:p>
            <a:endParaRPr lang="en-US" dirty="0" smtClean="0"/>
          </a:p>
          <a:p>
            <a:r>
              <a:rPr lang="en-US" dirty="0" smtClean="0"/>
              <a:t>South Carolina</a:t>
            </a:r>
          </a:p>
          <a:p>
            <a:pPr lvl="1"/>
            <a:r>
              <a:rPr lang="en-US" dirty="0" smtClean="0"/>
              <a:t>States’ Rights Party (</a:t>
            </a:r>
            <a:r>
              <a:rPr lang="en-US" b="1" dirty="0" smtClean="0">
                <a:solidFill>
                  <a:schemeClr val="bg1"/>
                </a:solidFill>
              </a:rPr>
              <a:t>Nullifiers</a:t>
            </a:r>
            <a:r>
              <a:rPr lang="en-US" dirty="0" smtClean="0"/>
              <a:t>)- They were in favor of Nullification</a:t>
            </a:r>
          </a:p>
          <a:p>
            <a:pPr lvl="1"/>
            <a:r>
              <a:rPr lang="en-US" dirty="0" smtClean="0"/>
              <a:t>Union Party (</a:t>
            </a:r>
            <a:r>
              <a:rPr lang="en-US" dirty="0" smtClean="0">
                <a:solidFill>
                  <a:schemeClr val="bg1"/>
                </a:solidFill>
              </a:rPr>
              <a:t>Unionists</a:t>
            </a:r>
            <a:r>
              <a:rPr lang="en-US" dirty="0" smtClean="0"/>
              <a:t>)- They were opposed to the idea</a:t>
            </a:r>
          </a:p>
          <a:p>
            <a:pPr lvl="1"/>
            <a:r>
              <a:rPr lang="en-US" dirty="0" smtClean="0"/>
              <a:t>The Nullifiers won a majority of seats in both houses</a:t>
            </a:r>
          </a:p>
          <a:p>
            <a:pPr lvl="1"/>
            <a:r>
              <a:rPr lang="en-US" dirty="0" smtClean="0"/>
              <a:t>Congress lowered the tariff and South Carolina repealed its nullification of it</a:t>
            </a:r>
          </a:p>
          <a:p>
            <a:endParaRPr lang="en-US" dirty="0" smtClean="0"/>
          </a:p>
          <a:p>
            <a:r>
              <a:rPr lang="en-US" dirty="0" smtClean="0"/>
              <a:t>Secession</a:t>
            </a:r>
          </a:p>
          <a:p>
            <a:pPr lvl="1"/>
            <a:r>
              <a:rPr lang="en-US" dirty="0" smtClean="0"/>
              <a:t>Allowed states to leave the United States if they believed that their rights were being infringed upon.</a:t>
            </a:r>
          </a:p>
          <a:p>
            <a:pPr lvl="1"/>
            <a:r>
              <a:rPr lang="en-US" dirty="0" smtClean="0"/>
              <a:t>States were more powerful than the United States.</a:t>
            </a:r>
          </a:p>
          <a:p>
            <a:pPr lvl="1"/>
            <a:r>
              <a:rPr lang="en-US" dirty="0" smtClean="0"/>
              <a:t>These theories would be tested and disproven by Civil War.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Tch59Mxz1mYIGzYR_Ep2FOJreeOhbpMCpVLzyfVVtOA7Y9ZGZlmg"/>
          <p:cNvPicPr>
            <a:picLocks noChangeAspect="1" noChangeArrowheads="1"/>
          </p:cNvPicPr>
          <p:nvPr/>
        </p:nvPicPr>
        <p:blipFill>
          <a:blip r:embed="rId2" cstate="print"/>
          <a:srcRect/>
          <a:stretch>
            <a:fillRect/>
          </a:stretch>
        </p:blipFill>
        <p:spPr bwMode="auto">
          <a:xfrm>
            <a:off x="304800" y="304800"/>
            <a:ext cx="3526491" cy="3226029"/>
          </a:xfrm>
          <a:prstGeom prst="rect">
            <a:avLst/>
          </a:prstGeom>
          <a:noFill/>
        </p:spPr>
      </p:pic>
      <p:sp>
        <p:nvSpPr>
          <p:cNvPr id="1028" name="AutoShape 4" descr="data:image/jpeg;base64,/9j/4AAQSkZJRgABAQAAAQABAAD/2wCEAAkGBhQSERUUExQWFRUWGSEYGRgYFxgeIBwcIBodHBoYHBkcHCYeIB0jHBwcIC8gIycpLSwsGB4xNTAqNSYrLCkBCQoKBQUFDQUFDSkYEhgpKSkpKSkpKSkpKSkpKSkpKSkpKSkpKSkpKSkpKSkpKSkpKSkpKSkpKSkpKSkpKSkpKf/AABEIALwBDAMBIgACEQEDEQH/xAAcAAABBQEBAQAAAAAAAAAAAAAAAwQFBgcBAgj/xABAEAACAQMCBAQFAQcBBgYDAAABAhEAAyEEEgUGMUETIlFhBzJxgZFCFCNSobHB0fAVJDNDYnIWgpKi4fEXJbL/xAAUAQEAAAAAAAAAAAAAAAAAAAAA/8QAFBEBAAAAAAAAAAAAAAAAAAAAAP/aAAwDAQACEQMRAD8A3CiiigKKaaziaWiAxyfSnSPIn1oO0UUUBRRRQFFFFAUV5NweophqeMBHCZ3EwB/eaCRopnb1bGZWB2z/AH9K5p9Wc7iuMmD0FA9oqNbiuVAB83y+/uPWmXEeLXLbKMszHCheg9T60E8zxSb6lR9fSoXU6xti7nCnoxUTPpjMTVR4tYZnFy6SESSu9lIB7QykRPvn7UF/1XG7Nvbvuou7pLDP0qO4vztptOBvYyflA74nB6fk1iGrt612lFdkRsQVIEnAyCQf9TRqWvdTZh+hwYeexTsR9aDTNR8Xbany2GaOo3qD9Yzj3mlF+LVnw/Ea2UHbcyyfcCJK+4FZvc4Sx+ZrYkRcUCHQdASxVo+oHT1qNucCu3nAQKcxgkKI6PLdJ+30oNbs/FqwWAIERLMHGPpuAmrbwbjtnVWxcsuHX26j6jtWTaH4NX2tW28RFcmW69PSIg5qe4T8JXUsbupZCwj9wzLPuZ/pQaUGoBrHOYeVeJadz4N2/dtIPKTcgxHX5h37VbfhlzHcv2WTUXA11GgSRJEe3U+9Bd6KKKAooooCiiigKKKKAooooGt/hltzLCT9TTkDFdooCiiigKKKKApNgT9KUooGt7SE9GK+pAz+abWuXbKtuAMgyJJMfSZqTooPHhCI7V5XTKBAAH2FK0UCC6NR0AHfAFNNdwFLrh2kMBAZTBH0PapKigbDhyQBBMdyST9yTmkjwSyQQbakN1BAM0+ooIhuVdPtChNo6eUkSPQ+o+tP04fbC7QgC9Ij06U4ooGr8LtEklFJPUkTPpM9aF4XaAIFtACZjavXsenUU6ooCiiigzj4u6q8NPsZEay7CCB5gRmDuwPYiqZyPorhv2ktMtti0lx5nA9GHTpitF+K9sHR5H6vQf4kfaoT4daLamncxuLGAAOnrPX+9Bp69K7RRQFFFFAUUUUBRRRQFFFFAUUUUBRRRQFFFFAUUUUBRRNc3UHaKKKAoomigKKKKAooooCiiigKKKKCqfEdZ0sQpBP6vXsBkZn6035Jtf7tpSU2kbuogiSfv070t8QGTw18Q7VnBnvnEe/tmm/JzzY0xAeSJOZEZHU+b0oLrRXBXaAooooCiiigKKKKDxdYgGBJ7DpPtNYZz1zBqV1Vxw963tcDb4piI+UKv8zNbqRXz/z1dR9SSd283SuTjbuj360Gg8vc06q5qLKHTMtrYchgZMfMTJ/BNX9Wms+5e4OlrVWkUG2VDNt3HIPvGR7VoVAGvDE+1eia8FSfT+tBy7dAE/0oF/2MeuP814GlOJYn8ClvCHpQeRd9v50Ox9P517iiKBkDBwvUyTJxXL9l5JUie0zH4infh5J9a9bfWgj2vXVUyoJB6oe3rB/pXlOLpALEgdJIOfqD0qQFgDoP51y5BEET9RQNrXFLZ6MImJ7fnp+aeg1EcWFu3ZuMLIcEecAqJUd8kDA6VEcs86ePaLeGVhxbRJljgZJoLfRXJrtAUUVyaDtFefFHqK4t9T0IP0NB7ooBrhNBUueNWqowbcRsJgT6GB0gz9a88q3gum021So2j5ox/wCnBPtTHn3iVxHOJQWpMLkE4kN9e1O+AXAuj0sdgk9vmOZzQXMUUCigKKKKAooooCiiigYXeKKs7mwO8V858Z1e7Uk9hdn7b5ratZcd1facAHvjp0MisBvsPF9PP17daDY+E8ZDcSVuo2lckDt6etaCuvGZIrFdLxNl19tki4wYr8wz2mTM1d9Nx92Z1vWbiAZ34YEf69KC9pdBEjP3oW5JNV3hPHbT9GjsN3f6eX+dSd3WNPlAGcycn6dKCSomotUd5O4D2DdKWW4LayzYmR/j3oH1FMBxlfQ5wPWfTaJYfcUquvB7H39vzQOqKRGpyBBzS1AUncsK3zAH6/4pSqrzhx2/YKraFoK2C7XlQg+nmBjHfNA65k1NsWnsKu93GLaRj3PQAfWKo2h4brLW1VRbLK5uJLBt0iApEEAfftS9jmdoZkGjUn5iLtxmbP6itoSf9CKT1HNt1bi27Z08sN0C1eMe09SetBL6e3rvKb2rYYyERQJ9MLJ/l9qldOl4rLXn3NIGMfUKDgxVSfmLUQWF20dpjy6Z2gxPmm5ivFvnC8UUteuHcTuFvSrMDptJn3OaCe1mmvpOy+5CiCu87ifWSIiq1qOAm425mvCTkF2Jn+EEwI9zTPVcW1hM2r14k9AUtKc9BMH+VV1dVqHIOp8e9aJO5EfMj1hcgHr0oHlvlt7t5RZchAxDs4LKuflHUOfpj1q1afgyIVFu86XkMi7JESJ8ySBt9FGPWmK86vZUpb0m0Wv+tIA+w65qa0vMuqazbu3NGBaK/wDEDlmzjcVAEL3k4FBL8H568IizriEuEwl0DyXB6z+k+xxV1DYkZrOn4Wl5IRUvBgQFZBAHecwT3BM9O1S/I+geyXQ3LhQAbbbkHaPZuoHt0oGHxCtg7jMNt2jDH3OJAJA79qc8N0X+6aaGyShxOQD06f6ioz4j6iCRuHmPTbnoehB6GpvhF2NDpzDSAnQe9BbRRXAa7QFFFFAUUV4vX1QbmIUDqSQAPuaD3RTXT8UtXPkdWHqpkfmlxeB6f3oKFxlgtu7O7d4ZMhtvljrk9vWsNuiHGZG4Z+/Wt04h4d3S3WVkKkbRuDHuPQz+axniFhFvwjbh4oAnGN3X6feguGq4abWu07CFQvIBPYiZ6zmavd5YdT8wByJA2znrBFU7mjVBdTahlY+VsgwoECSx/T16FqnRxUGAXVlbAPVcdpEH70EvedUXe6rCAndEkD5okdzjtVZs84yj6pTcayzw3iAjZPXw2HzD2NR3xI1bhLXg3H6lCoULOPWZbGKgNFwp20aF767DIFkgtBk9pgRHUUGv6DWSiMCWVgCASflPQwen3zT0NYLb2QknG45j2BnpWS8j6i+XuBbxuqgAAIIHTtOVA/FXLT8bBI3QkdQhMGOsSRmfzQXW3btDAIE/9v8AUio3j3Hv2W7ZQW2bxWgkbBGPcz+PzVQ5h500+n+Zy1z0UoSPTHQfms81HNl3WalGuOE2SUZUVm7xM9fpQfSSNOZEUjreJ27KFrjQAJ6GfwM1SuE/EDaipqxs3Abb1tTtPYkg/KQfSRSXHdMpuW7lvUu+5fnBtndnCzsxQLa7ne5qRt0u62CSN0KWj1gmFH1z+Krz8BuOxVwdzHdLPbMn16T17mltRwdg2w6y8pYghJtzJjd0USBS/EOWWSZ1F4sQQDvA6nAY7e/pAoIhbOx1tvclj1O4sOuEG2O+MU30mlKuUBcbhIYW2ImY67y09vMRiaW1/KYSFa9cVQcBWJJPeCBBE/4pC3ykxfat29kb2liSwEEhgGESe+Tign9ALyiGsrAByHCrg7QRPr370ppbzIksAlzcYtowmehMye2cjpUU/K4YElmyRJDORnqdu7J/FKanlGzkqgdyI3ET075PWgk9S8nZdKvbcdfEBAIEgEld39Krl6WUJaQy5lEt7D1wBuDLt715ucqpdVd6ncQNpCwD9YGPtFTvw85XSxrt23Itn5hkGYz2mgmOXuRrhbxtY25jkWh8qjsGP6z39J9avCWgI7470oTArOr3xp063HQ2LvkJBMpHoO/SgmeLcCu2rov6TrP7y3uhHHsP0t9MExS3LnMi3SwuDwbkhdlwgNjMe/8A81PaG/4iK/ZlB/ImmngJ47lgDCrEgEiJzPWgzj4lasi8yFTtOQQ3Qx1I6RFWrgdpf2GwPm8qx1Gfvk9apXPOua6ZbpJUHvB9Aen1q8HRKmm07T8qrkfbHpQW5eldrgNQHPPMTaLSPeRdzCAJEgT3ORigsFFUH4e8/wB7XErdtgDPnUQJESDJI79qvT3ooE9dqhbts5BIUFoXqY6xWUcf+L1p22mw5T+C4EGezSTP2q784c0WtPprxe4isbbBVLZJjGBn+VfOP+023BjM47j+4ig11Pii6IAulBAzIuCJ9IC4Nct/F++RJ09lfY3nB/klUIcduuoVCVEeXJdsdSSFGJ/FebdnWGSGdZPQq0/XCxQXuxwC2G8S1anbJIG0q3rJI3NjtUZxzgPiOWt2yVZsKq2ww9It7QCP/NT1l1qIqodSqxloEg+mQoTGMk031F++EE3tW6sJWBbXJO0iWnv3HWggeI8otAa7cvE5URb3ENEhHUE7Z7elV48OuB1Gy5tB6qGBk+u49Zq239Rr0PzXEEkJ/wAMSOkzEY7nqPaagdemqchzcZnmWnb5iO/XzfUigjtVwq7bE3N3Ux1npnr0I9+tKaW/qiqLbkquEG1JHXEdaW1d+/v3vdMqN2SsT2CouKY2uK3g2HYnJMkDJ9JNBy5pNUjPIuIf1EHb17elMGBUwR/9fWpf9+yHDkKJbygjPSVCznsTNJ2OEXVvi2AouMAclTAP8ZIIWgizn0Efz/8AmpPl/T+JfVTu6diQfqDiKkk5WvDK7QwcRDA9fYKR981K6jRXrYO82zA3FyUDT/Fve2MDpAoFNRwgC2zb9QxCnJu3Ix26xA9K98L5SLWtw1F22HWTnaJAmdpMsB61zQcEYy63FO4yGFxHUzliwgH17VJNoQLazqXhPKzhUVFP8KyJg0DH/wAM63aTavuQskEM4n7EwJ9fao3V6jVAMty9qA4gkFyR7DOOvvVrXgtweRL7bGGdt2SCQY84jH1pfh/KzuzF9Q9xtvZlEe5G2Pu2KCq6Dm9mUJfUyBAuLunHqBP8qsSal7u17TDYoHnUA56ZlZ+xr1Z5F3Kf34dDlSVO0x1Ut+kn0ECoRuTNWrTZ8sZL7/LA9QRBj+9BbbFq6xkgmMsfDQSVxny9x3p949y7bd1Hh/pUALGYnO3t7VSdHxe/Z+a4rAGXECGE9FiOv3qwcG5jtXFYAG1cUSUuTEE4gAyfzQKXbzCAdxZiIbIJUfMxT36SKsfLOijWM4kLsIiDE7ge7dc9hTS+LoVT4H7vbE+LHm6YmSP8U+5VvFr87NoFsgEkTO8TgZjHU0FuufKfpWE2uBrFy6CrM92Qoc+Ub8SigzP1rdd4MiorRcKexZ2qwLDoQqjHp/8AdBIaBSLag9lA/kKa3Fi7cYQTtGPoD36U+ttAE0y1OstKzlnUEATMd+nU9aDHOatQ9wKzqwLEt+nbG6B0q+8Y1Is6K223G1SYkkHHaahOJXLQVlYWRcLnZ4ciQTMMvQOOuJmonmjmzVW7x0qWrMLtIwWJMA/qxmg13SavcimDkDr1yPSqr8T79h9BcW44HYRk7vSBVC1w4lcs+JevwmALY/dho6quzqPXOajOI6u+0WRbsDxwBEMsD12liJ9zJ/pQR3LHPb6NUC2921yd0nIaAVIiO3WpjmLnfW6+PAtvbtwZ2XDn/vaBEdgagrHAWsWnF6NrCVYEkBgT5eoyevSn2j4Kgsgm4FLiW8/lAnEgdTQVRtPeclDkrJMtP296e8O4bcNwAFDJErJIjpJAiaWvcStJfuEEPkBWAMDy7YAJiDUtoNRaW9auOZVmxt7GQflBmP6UDgcE1APkt6W2RgMqsG6k7jnrVh0vL+uCLN6SRJ7/AM5/xVf1fPVoOyeCxKnbO5exjFafodM1y0jkdVGMmPbv2oHt3T6h2G3UaY7TAAtM0E9v+KYHtFMdTwLVBgbl/RoJ6myRMdvNc7VWOXLDrxhS5iblxVGQzASZK7QSMiCSaffGa2CNIGI+Z5ETiOsetBOW+V7zL/xNKf4GWw+J74uxPoRTG5y5fHlt3dA5n5WtNJI7ZunP2qd+H9qOHabMgJ7+pjrmsk02m/8A3aQyn/eZkSZlj3A7dKDQLvK2q2Fn/ZiYLFfCc5AwJ8QCPTFUjX2NRYuWrItWSdSnilNjeQ/wmHhsesjNbTxkf7te97bf/wAmsk5p4zf037Itu2jzprZIZZyM9BmI6mgh9VpNT4pJt2GLBJ2WygUDuQGkjsTn2ircOSbwQjfp0EkEiy2dyzAbcGWJPv61U9Lzk+ov2lbT2QXcDyhzA3QTtJMVudrTA7wYILfjAoKXa5euIoQX9IVgQrpcOBjo1yc050vKuoQQBpcz/wAptoHofP8A2rPviTYji8wfmt5/wIz+a2riCE2GjPkOImfLgdaCAbhOpxs/YmYYP7p/5Q39aVGh1gU7jo1Ej/l3F/MPE1QPhTaZOJXAwIItGcRGRiOkferD8ZrLPYsIpgtc79CYwDQWVNDq+v8AuhH/AGXP85FJ/wCztZHXSDPZbo/o1RvwmJ/2cu4EsLjAzJ6H+lVb4s3ro1a+H4iqqglhvgyYjGB/egv/APs/VHqNLMRMXp/MzXL/AA/VsIP7KD6hbuPpn0qasj9yO3k9/wCH81knJmrb/aiqXNxdz+YG6F6GQFc9f8UFy1fJ1y6RvGnO0gjy3JH3mYPp0qE4l8Nr73HZLmmUN0At3F2HvtjFWD4iG62lCWQWZrgHlaDHtmaR+F9thpGDly3isDvYkiIxJ7UEToOHX9OhtX7iX18u0Dytgx+owfrUvydo1TVXyrTKrIPXrg48sR6U94reIcxbn9JJaDk9VWMxSHKWofxrytkbVZW3H/0x7UFg1XGLFo7bl62h9GdQc9ME0meYNMAG/aLMHofET/NQXMHAFv3LhZVPiIFhiP05BH0noaY8I5as+FHgWiyeVfJn0PURFBdNNq7dwTbdHHqrA/0qO4xsCXS7gCARJA2kDBz71G8o8KVP2lQiorXOiEjMZ6HBqs6/hJe89u3cc2g8tN0iNvoxE7u2TFApf5xt3Gti6U3JJ2orPmID4Ux6+1QfM5W+z6mylwMsJ5ht3ECHcq2QoGJ9686rWacaoWm/ay4IUb7hgnsJUyB6xXvieqZ9VuKwloBdqoWUEnLMGEA4yetBTudNbbPg+A1xSV86lmKgzgqwwRH4p9qdADaASUAt7iI/6SS09ZM085m4XaQgss9CtwMPKf4T6L3xTBLR/aERmfMSPEWCsdm9DPf060HOB240C7twL3iT0MwuACegOZqNsaRwhILwrfKsSFPovfOJq8ca0KjTW9g2pMFVUQw7MFkkx0mozh/DhbUErmdxyBA7AdSMZoM6vMRcJEjMievtPaav3AOHszbhM7eowZxk4x9ab3+RnuoLttI8x3u1wbc5A2xuBI7xFWjhfClVTAg4EzjqnqDPfPtQZdxxla/c2Dq7SZOfNjsB+BW+8JZvAteZlhFECPQVnt/lu8bd22q2x4rlpKS2TI2tAKqB1gZrR9MsIoMMQBkn2xE9ooK3y/4P7ctxyiuviXIDPOw9CVI+b2EVJc4311PhGxF2BtkOg2Et1y4YGPY1MaDhVnUW7d6zZtJuI3dCSoORvXr9K8/7KsWtSLK6a0DeVrgICjKwMjbnr1oJTlfQvZ0dm1cXa6rBEzn61nnCOE3X4hZdkcql4szm26wTu8oG0DaMZHWnnM2i12jtXLti8+64Qnhq5eJb5huGMYhfSoLUfELWWSWW5dusrR4bWmClYEydoIzPSg1vmK5Gjvn0tMf/AGmsm5nvp49s3MBNFbOCo+aPmY52+1KXPjA+psX7N/T+H4ibEKFj5jiGGCBVb5u4wL91f3LhFtJaCsAGlYBIPXbI70EjpOHizqNGgClXuq2fDYElpkXUGI/hNbbpE+eO9w9Z9APWsBsa+zY1Fm4gupbt7GMiIYOd8gk7vJ0j2rQrHP51F8JpRutm9+8uFLjBbZAj0hi2IzQVjmm6b+ua8wtkW7qqNu75UIlgCJwepiMVq1zi9rUaW69i4LihGErODt6R1mqVxngq2IXTPee5cuG46+GGYISSzLuTABwB6+tMNFrNRpPFTRq9y7cbxGVtMdyk/KrAEbZHrFBzlnjdvS6trtwW0teAAuwFdx3CQd8EuOvrFW/mF9Nq1sHer223bWViV3bYElT1B96yri3N1/WXUta/9witDlLTyIzgT1mOmatvLvPmnscNuA3h4yh2EocmYWARnEUFw5AS3a03gq+50Zt+GBBLE9Dn796jOeNQm64jMNzIoRYlmbeJj3Aqr8P+JF1GQFbUlFJKsGWCOpJZYIIyM9aecG13EmVNQb9hgfNsu3FELkjEEjHag0jWf8FwphthAIyZj0FZ5wNlHErFpVLFEcu0ghXK5VQZZYxImMin/KXxGuam/wCFctKog7WTe+Z7mNoFWLU8V02nZGcJaa6doOwAs3fMSZoG3OWo227Pyz4oGTH6T0YSQfxSXIaFdM5Y9bzmZOQT1BPX61KXOJ2SMgt3xaZo/IpPU8RtqFAJCt0XYQJ6iBt/pQR/GL6FwzR5VO1oODPdh2+1NPh7qLj3tQW+RYVR26kn2n2rIOPXrv7VfV7rRuP8SgCZEKYxV55J47aa2rgtbcqUfa0AlTIYiZyD2g0Gj62wHun7A46fUHBBpezZRVi2Bgx2AHtVI0XGnLo1q3u8S2WYteuEKQQNjMW2qDM+sU4t88+DeVLoBV8YEqp6Eq20FhJz1oLpo1G64ZnImI6wPv8Amaqr3SLm021BLOTtUARIiRGTVn4bp9jXDMl23E+uIGOgEVTtdq9jXAks0nAyYJy2TIA6TQVzj+iZ9YCssfE3goM7Y80iYx7Caj3Ny3duu3y7A8zK9T1LGZHpmnF3mvw9WNMbe8SAzYKg7STkjcD7ConmbTqt4N1BXfIhlgk5HmA+8Z9KBpzfxwGzYBG64CxYkESDG2OkiO1QS8Ti1vUruHYL0MnscV71ev8AHRA7T4bsBuOTIxj0kRStrgjufCRFDGD83r2b69ooLVpuP3Llq0l0hf3ZeFUz5RIwR0+mKS4dxdGYr4jMfmz0j9Un09zJFM7oZfCRkLbAY2Nu8pEZdY8szj2puoF3U3AgLIts7SyRBAAJIHlmgltRztaQm2HmT1UygMAAAx5hg5qR4Hr0ZR4e7YFliAWMhhnb0j3msn1SQzZkDqQDFXHh2mK6K54ZLMyrJJMZYQI/n9qC86LnXS7o8YeUEQDE4+XIEgntVtN9REkZEjJ6H/y1852NI26QCQrhS0EgGYGa+hEteVNxYnaM7J/FBKaXlyzbt+GoZbYzAZxHrGcUDlrTFt3m3AfN4tyQPT5sfaqlwPmO9pkS/qLrX7N7KEZ2k4CFSJBn/qP0qS4lzzCE+A7bXHlhgfXAkE/0oHHH+GaOxYd2E7A1xE8VwSwEmAWkn7Gs61HxLQhT+wIZjbNxjkemKdcY4i/Ebhe+/wCzraYpZtLbbxW34JkiIgfaobiPL1mxdW22rDbVEuVhAS0qqr8zn1MKBQWrib2tPpDqr2mty3lK23Usu7+IsBn071lOv1DO7XBuVGJ2hmJxJAHWrHxvQuxe/eIMkeUPEAHBkAoQR6ZFRmu01sXA+xRax5VugjrETE++BQPl5ZS4zspa1bXasNkbikySJgGCemKu/JVj9jJXS3rN03tu5bhEyB+gK4kfWqNwy3dt3XNtltjYVEvgyCOhMNgx7V74Jw+5YupdUqr2huG8BgWGAg2rnFBtGn/aTdN7bZZinh+XdAG4nu3rTHUJqTcvMIQ3gFaLZiVEDzA7uh9PxXnlXjN3Uq6XnII2kRb2HOSA05+sTVtUicmSoxKmR95ycUFE0/IMut2VIUfKogk9PM5Pp7VYdJy/4dsqstOcqIPsRPb19qsBQH9XXtj81xLGck46TQQf/h7EQQwPzFZEf9ILf1x7Upp+V7YMm2h9WZUYse5+XqcfipW9oCwMOwPUERj+VRq8CvS06u6czlLcfaAKCRs6KFj+gj7QKpPxD5J8bTXbttS1/D4Lk47Ku4gH2A7VZr3DNXjZqLc92Nnt6bd0V08P1gLEai1GNo8GPrJ396DFOFcz6zTqF8W5vMbbToLmO/lB3IfqKdcS+JmuQqAqwJjfZcH/ANzD+gFaDpOT9XYYXLd2wHHiEuytnewbafUAjrTq5wHVag27ty7p7pTKjYdgP8QUgyY9enpQZbxa7c1dpLl/ToXZQ63Et3F3jobZiQSMEMMUryryotlLzcQtXUQgeHJYSepgDG6OkxWnWOVLq2yhNlpuF9u0qqT3WB1+0VnXNl65Y1D2dRcQKqs6q6bycQjYgZ6R7TQebWltWbwSb2nLEbA66hi09Z+UDETAIqcscLW4viXUvXf2c7riNcaNu0sSu4KAC3Y5967wm02ptEanVJp2EE23CjysvlKOCpZWH+O1WTR8kvbsXbf7ZKXes2VgLGAp34HvQSXLPGkv+KUZXQQQVXCjbPhkgmWXvioK5aZnDJASWnpB69cYg1C846ltFpxo7cXhdBZ7m8IQZiAoI7D1pjwdfAsBLmjS9J8Te1xcgxGSvTtk0DG5y/bOuCydytJTYxBLfq3Y6/Q1541dRL2wFggTadiNBckyGBYFvtU1c4wTeCuBZRQDbVHWPKPMhYAYM471SuMa8ltp2MxJMs4cgSSNpBMYMYzAFAjqltqyi2Z3EysbYP0aWApTR6xRewgJVdx2uWEgGdxaBP0xVb1NopsEkNGIx19+uaea1j4ShpG0bc5zPaPmP1oNOTWGzZ8RDZYi1J80bl6kbeuO896rei0Nu67sUVMKT5gQSVBACRgt3JmmnBbrbFJuq2wMAGJMYH6SQYBIxBz3r3p9YwvebazSJZQQX7fMG24iOpoIzW8j6hS7Qmz5/K/bOOmY6RVt0Nlks2UZYPh4gZ3ASCSPqIqDtc8s18Iba7Z8P5s9SJ9CR+MVOcRe5cfDoVVhHyzKjcZMwA0RA6UEXo+UNbcW3+6O2RvMrLefcN8tLDvWzFVAG8CYj+1UjgvxG03hhWubXJG4FTG4kRDRED1q+6O7uQGZ9wJHX1oM14Lwu9bbTXbwHg6i8dtltzBcyhwYnr1GIrXzp0MSqmOkgU2XSphRaXauVwsfaOlLScyuO0UHm7w60xkohPrtFc/YbQHyCOvSurcgeVCZ6gH/ADSa3d2GtMI+h/BmgZjhOjdQzWbUNgbrcE94hgDXp+WdJBPgWR9baH+RFP8AecQp+4z9OtI32cz5CfTIH8z0oGem4FYBA8LTFIgbbSgz39o+lSlvR21EBVAHYACmum3lpe2FjofEB+uIAp87ACT0/P8AKg4VH/1XlyZEMAO8jqPQZxXG1CFNxwvWTj7maaWuK6bqt2z9Qyf1BoH8H2otdM9aj7vHrIJJv2oA+Xesz9d3T7VR9H8Un1XjJa06iJUMbpjuOgST9qDR/wBqT+JfyK6pBGDP3/vWD6XhN+zcSyTY3Ru8xYiP+oDOSTj2qf4Pzk/DkZbltH3uICMVAnuJX5feg1lUHv8Ak0PdjtNYr/8AkHW37l3ZqBbUXCF2qrbQO3SW7ZpO/wA9cSUM4vq6Dyyqqwn6bQf8UG4SKCQPasu4Tz1cNoPcafLEFgPP2KgKe/cmmmv531TNC2hBiQz/ADMewIJH2oNXN9R+ofms3+L3Bhf0wv22Um1KmDlgSIUR3mq0eLXyil7Fp0RsIfEEE9IJ6/kimN3QftAEaUHO5kS8V+5DDr70HOHccu22i4tvfpUG4MWd9uB+7YyqkSPL0jvTnmvm19TpAj3Nr7pawyMpgDBDR9DEx6VSeI6R9xYW2VRIglmIjsSQBFcbR3SpKoYA3EiSBiMlqDRuXeZtAtm1bZVfUFApAsbiSeo6Z/NMtRrNQda6WbC7EI3M6lfDBA8xzAx0FVTgNy/pg163p1Y5Adgx24yQAY959qR1nGbj6cWFQqrEvcOf3jTIaYBgDEGgvPEtfoLlwOt+2zW9wFtrUK5IhtzsQZPYjpVe4hqL9yy6rorNtWIh12YCmfK0yTEZnNVq3YKgK1vY0ElmMblPQR0/FaRpviPbIt20DbhtQ7sAYALSxPQycUFA1sORvUqywGwZ+b0OOn0p7w+yNTNreBbmU8qk9DOeqnH3qc4/q00+ov3cXVuQA6P+uMsysZOPqK88Yv6e3+zXdOjFECvcHkVc4EbBu39ep+1Avb4e2n06W95Fwm5s+QDaYDFTBMx+magdFqnQsrCCVKzIBwQVwMH6kVKNxoaltjMbZRoG8AHZOAWPUkdSRmn/AAzlweLEy24TsLAFcdY6igz7R2d2oAZtpL5Y5jPoPetJt6UMoBKrsVpkQJiPqQf70wt8muL1t0uQLcbVJBiTO0E4g9c1Y+C6fG2985LfvIDbicYEjp9KDM9WgF1VtxtNzGBAO6AB3I9zW9cGD+Cu7YT3IBj+tZvr+QL1twVttcDsMpHSZJZc7T9DWr2eGBEVQuAPU0D1+KKD1YRkypiPsKbnjIYf81cTPgvB+mJNUXiPM2oRdKFuGLrsGkKcA4iRivXG+dtTabapWNsZH+CP5UF1PFSqBm8b1gWXBj3Gaa2uYWAZ3V1QdR4DKwnpuG8z+Kznj/HrxXxNw3F1XKqRG0HoQc5qj6vnPVM7b7m/AjcJjr8o6D7UG+3OY7arva85BzGxOn/bM/brUXqviDw9cNqjPWMzn2AP4rBuL8YuXbpLtPlX19OvWmqXdgYADzCMjp9PSg1zU8/ajUX/AANDdCWl/wCJeIk5PUA4AjpArxe+IWqs3301hkvpZJLXnBYlYkglZzM5rMNNxe4thkVtoJExIJ+81bvhzwS1eVmurvhjgkxgEiR3zQPecufLms0I3BbYNzKIzFsDBaT8v29Kq3C+KKbqbnFpPlJ2ljG0ySJAIntWsWOC2bmnhrSABSQFVRBznA/rWJ66zGcnzMufQE0F71HKtq+FuLqWXcAB+427vTG85/1ioi7of2V0W5eAVbkt5CpZTAmQcgR0p5otWyC0AZDWQxBJIkSAQJwYqF4rrGa2qsZHh7sgTM+vWg07R8CtMGuGzp2DQFZrqZEHJIIPpiahzyZvvNuazbtkQgF+3nP8MmQM9DPrVc4BztqbaWLalNqwACgPUn1rQU4gWdHKW9wUOCEAzBFBB67lZ7Ctt8PVQvy2mtAwP+j5u2Ymo3W8p3b5tXEe3b8oYiYIHdWK9O4q6pqsr5Eljk7cmVMgn0rOuEee/eDfpNxlgsIIJ9DQS2qtXdTp2jam9SVh2O0AwdyqPlxg4qmX9a6MhTy+Fgsq43dJgzOPUVK6ZJtW2lgxJWQzCB7ZxUTzJoFtX4WcIpyZMkZzQaHwXU+Pp1uM67gvU2reGjoIED8U702ls3NOjXVkkAlwtvcexiIPXMdayzl3WumpsqrEK9xVYdiCciOlaLxXlWwd3lZRjCsQPxQUzmDiLLeG5gyr0UL5gB0DEjJj60rwnjlso+9SSVIKInlGe3o3uPxTjScFtnWC2d202yxE9wxAIPapVrf7JbLWWI2q7QYYEj1BH9M0EMmpa4Vbeq4wGuwQvyhdwhvyY6YqNPE1sjZtHiAyXwGkmenQj0Ij3p3pePXXsXg7b0RFuKjdAxbJn5vtuphxHid24bZdy25BO4A/aSCfyaBV3uXIXLOxkoVG4jt1OZGcRFMTp8s42xJELAA+zQYpyxKaberMGd4Of6eh+lNdFrCbbKQrAnuBM+oPWaBpdWFwO/zY/HrTvR2LiGSAsgMu4YOfQT+YrtzRqbQfuW2/auvpx4atmSQvXtPagV1d52drpCnfM7JOMAyJkCekinNjmN7G02bjqw9YIOO09PpTTjFvbeKSSOsnqcdzXbGnDQGz5Jnv8pPX0oLPwjn1Qo/aLRk/8xfYQIXvV35Z4rZvsoRkPrMSO4gbRH36VkPDbSv5GGDBkTP0+lXP4f8ACLb3TII2kwQYIgY/0aDVW1o3bQwIxMZjOM161urO4bekD0/uap+j47dOpCMQy7QcgSPNHUR6VbtQOn/aP6UH/9k="/>
          <p:cNvSpPr>
            <a:spLocks noChangeAspect="1" noChangeArrowheads="1"/>
          </p:cNvSpPr>
          <p:nvPr/>
        </p:nvSpPr>
        <p:spPr bwMode="auto">
          <a:xfrm>
            <a:off x="63500" y="-865188"/>
            <a:ext cx="25527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nettlesworth.durham.sch.uk/time/victorian/pollute.jpg"/>
          <p:cNvPicPr>
            <a:picLocks noChangeAspect="1" noChangeArrowheads="1"/>
          </p:cNvPicPr>
          <p:nvPr/>
        </p:nvPicPr>
        <p:blipFill>
          <a:blip r:embed="rId3" cstate="print"/>
          <a:srcRect/>
          <a:stretch>
            <a:fillRect/>
          </a:stretch>
        </p:blipFill>
        <p:spPr bwMode="auto">
          <a:xfrm>
            <a:off x="4114800" y="381000"/>
            <a:ext cx="4572000" cy="3220720"/>
          </a:xfrm>
          <a:prstGeom prst="rect">
            <a:avLst/>
          </a:prstGeom>
          <a:noFill/>
        </p:spPr>
      </p:pic>
      <p:pic>
        <p:nvPicPr>
          <p:cNvPr id="1036" name="Picture 12" descr="http://cdn.dipity.com/uploads/events/00257b73d7c66c96eca4f99d5c9359bb_1M.png"/>
          <p:cNvPicPr>
            <a:picLocks noChangeAspect="1" noChangeArrowheads="1"/>
          </p:cNvPicPr>
          <p:nvPr/>
        </p:nvPicPr>
        <p:blipFill>
          <a:blip r:embed="rId4" cstate="print"/>
          <a:srcRect/>
          <a:stretch>
            <a:fillRect/>
          </a:stretch>
        </p:blipFill>
        <p:spPr bwMode="auto">
          <a:xfrm>
            <a:off x="1143000" y="3657600"/>
            <a:ext cx="5257800" cy="30208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534400" cy="5791200"/>
          </a:xfrm>
        </p:spPr>
        <p:txBody>
          <a:bodyPr>
            <a:normAutofit fontScale="85000" lnSpcReduction="20000"/>
          </a:bodyPr>
          <a:lstStyle/>
          <a:p>
            <a:r>
              <a:rPr lang="en-US" dirty="0" smtClean="0">
                <a:solidFill>
                  <a:schemeClr val="bg1"/>
                </a:solidFill>
              </a:rPr>
              <a:t>Antebellum</a:t>
            </a:r>
            <a:r>
              <a:rPr lang="en-US" dirty="0" smtClean="0"/>
              <a:t>- The period before the Civil War between the 1820’s and 1860’s.</a:t>
            </a:r>
          </a:p>
          <a:p>
            <a:endParaRPr lang="en-US" dirty="0" smtClean="0"/>
          </a:p>
          <a:p>
            <a:r>
              <a:rPr lang="en-US" dirty="0" smtClean="0"/>
              <a:t>Slavery</a:t>
            </a:r>
          </a:p>
          <a:p>
            <a:pPr lvl="1"/>
            <a:r>
              <a:rPr lang="en-US" dirty="0" smtClean="0"/>
              <a:t>Men</a:t>
            </a:r>
          </a:p>
          <a:p>
            <a:pPr lvl="2"/>
            <a:r>
              <a:rPr lang="en-US" dirty="0" smtClean="0"/>
              <a:t>Worked in the fields</a:t>
            </a:r>
          </a:p>
          <a:p>
            <a:pPr lvl="2"/>
            <a:r>
              <a:rPr lang="en-US" dirty="0" smtClean="0"/>
              <a:t>Cleared land without the use of modern tools, cut down trees, cleared vines and underbrush, repaired ditches</a:t>
            </a:r>
          </a:p>
          <a:p>
            <a:pPr lvl="1"/>
            <a:endParaRPr lang="en-US" dirty="0" smtClean="0"/>
          </a:p>
          <a:p>
            <a:pPr lvl="1"/>
            <a:r>
              <a:rPr lang="en-US" dirty="0" smtClean="0"/>
              <a:t>Women</a:t>
            </a:r>
          </a:p>
          <a:p>
            <a:pPr lvl="2"/>
            <a:r>
              <a:rPr lang="en-US" dirty="0" smtClean="0"/>
              <a:t>Worked in the fields</a:t>
            </a:r>
          </a:p>
          <a:p>
            <a:pPr lvl="2"/>
            <a:r>
              <a:rPr lang="en-US" dirty="0" smtClean="0"/>
              <a:t>Sewing, weaving, preparing food, minding the children</a:t>
            </a:r>
          </a:p>
          <a:p>
            <a:pPr lvl="1"/>
            <a:endParaRPr lang="en-US" dirty="0" smtClean="0"/>
          </a:p>
          <a:p>
            <a:pPr lvl="1"/>
            <a:r>
              <a:rPr lang="en-US" dirty="0" smtClean="0"/>
              <a:t>Children</a:t>
            </a:r>
          </a:p>
          <a:p>
            <a:pPr lvl="2"/>
            <a:r>
              <a:rPr lang="en-US" dirty="0" smtClean="0"/>
              <a:t>Kept chickens out of the garden</a:t>
            </a:r>
          </a:p>
          <a:p>
            <a:pPr lvl="2"/>
            <a:r>
              <a:rPr lang="en-US" dirty="0" smtClean="0"/>
              <a:t>Fanned flies off the table</a:t>
            </a:r>
          </a:p>
          <a:p>
            <a:pPr lvl="2"/>
            <a:r>
              <a:rPr lang="en-US" dirty="0" smtClean="0"/>
              <a:t>Carried water to workers in the field</a:t>
            </a:r>
          </a:p>
          <a:p>
            <a:pPr lvl="2"/>
            <a:r>
              <a:rPr lang="en-US" dirty="0" smtClean="0"/>
              <a:t>Gathered nuts and berries</a:t>
            </a:r>
          </a:p>
          <a:p>
            <a:pPr lvl="2"/>
            <a:r>
              <a:rPr lang="en-US" dirty="0" smtClean="0"/>
              <a:t>Collected kindling for fires.</a:t>
            </a:r>
          </a:p>
          <a:p>
            <a:pPr lvl="1">
              <a:buNone/>
            </a:pPr>
            <a:endParaRPr lang="en-US" dirty="0" smtClean="0"/>
          </a:p>
          <a:p>
            <a:pPr>
              <a:buNone/>
            </a:pPr>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457200" y="152400"/>
            <a:ext cx="8229600" cy="685800"/>
          </a:xfrm>
        </p:spPr>
        <p:txBody>
          <a:bodyPr>
            <a:normAutofit fontScale="90000"/>
          </a:bodyPr>
          <a:lstStyle/>
          <a:p>
            <a:r>
              <a:rPr lang="en-US" dirty="0" smtClean="0"/>
              <a:t>                         Slavery during Antebellum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610600" cy="6324600"/>
          </a:xfrm>
        </p:spPr>
        <p:txBody>
          <a:bodyPr>
            <a:normAutofit fontScale="92500" lnSpcReduction="20000"/>
          </a:bodyPr>
          <a:lstStyle/>
          <a:p>
            <a:pPr lvl="1"/>
            <a:r>
              <a:rPr lang="en-US" sz="2800" dirty="0" smtClean="0">
                <a:solidFill>
                  <a:schemeClr val="bg1"/>
                </a:solidFill>
              </a:rPr>
              <a:t>Overseer</a:t>
            </a:r>
            <a:r>
              <a:rPr lang="en-US" sz="2800" dirty="0" smtClean="0"/>
              <a:t>- A person who was responsible for seeing that slaves performed the tasks assigned to them.</a:t>
            </a:r>
          </a:p>
          <a:p>
            <a:pPr lvl="1"/>
            <a:endParaRPr lang="en-US" sz="2800" dirty="0" smtClean="0"/>
          </a:p>
          <a:p>
            <a:pPr lvl="1"/>
            <a:r>
              <a:rPr lang="en-US" sz="2800" dirty="0" smtClean="0"/>
              <a:t>Clothing- Issued twice a year in the spring and fall.</a:t>
            </a:r>
          </a:p>
          <a:p>
            <a:pPr lvl="1"/>
            <a:endParaRPr lang="en-US" sz="2800" dirty="0" smtClean="0"/>
          </a:p>
          <a:p>
            <a:pPr lvl="1"/>
            <a:r>
              <a:rPr lang="en-US" sz="2800" dirty="0" smtClean="0"/>
              <a:t>Housing- Lived in small cabins with dirt floors not far from plantation owner’s home.  They were usually poorly built with inferior materials.</a:t>
            </a:r>
          </a:p>
          <a:p>
            <a:pPr lvl="1"/>
            <a:endParaRPr lang="en-US" sz="2800" dirty="0" smtClean="0"/>
          </a:p>
          <a:p>
            <a:pPr lvl="1"/>
            <a:endParaRPr lang="en-US" sz="2800" dirty="0" smtClean="0"/>
          </a:p>
          <a:p>
            <a:pPr lvl="1"/>
            <a:r>
              <a:rPr lang="en-US" sz="2800" dirty="0" smtClean="0"/>
              <a:t>Rice- Each slave was expected to produce four to five barrels of rice each season. </a:t>
            </a:r>
          </a:p>
          <a:p>
            <a:pPr>
              <a:buNone/>
            </a:pPr>
            <a:endParaRPr lang="en-US" sz="2800" dirty="0" smtClean="0"/>
          </a:p>
          <a:p>
            <a:pPr lvl="1"/>
            <a:r>
              <a:rPr lang="en-US" sz="2800" dirty="0" smtClean="0"/>
              <a:t>Cotton</a:t>
            </a:r>
          </a:p>
          <a:p>
            <a:pPr lvl="2"/>
            <a:r>
              <a:rPr lang="en-US" sz="2400" dirty="0" smtClean="0"/>
              <a:t>Picked by hand</a:t>
            </a:r>
          </a:p>
          <a:p>
            <a:pPr lvl="2"/>
            <a:r>
              <a:rPr lang="en-US" sz="2400" dirty="0" smtClean="0"/>
              <a:t>Some times multiple pickings in a season because cotton ripens gradually.</a:t>
            </a:r>
          </a:p>
          <a:p>
            <a:pPr lvl="2"/>
            <a:r>
              <a:rPr lang="en-US" sz="2400" dirty="0" smtClean="0"/>
              <a:t>“Ginned” and packed into bales for shipping</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MSEBUUExQWFRQVGRsaGBgYGR0cGhsYGhobHSAbGB0dHSYgHxokHhgYHy8gJCcpLCwsGB4xNTAqNSYrLCkBCQoKBQUFDQUFDSkYEhgpKSkpKSkpKSkpKSkpKSkpKSkpKSkpKSkpKSkpKSkpKSkpKSkpKSkpKSkpKSkpKSkpKf/AABEIALUBFwMBIgACEQEDEQH/xAAcAAACAgMBAQAAAAAAAAAAAAAEBQMGAAIHAQj/xABGEAABAgQEAwUEBwUHBAIDAAABAhEAAxIhBAUxQSJRYQYTcYGRMqGx0QcUI0JSwfAVYnKS4RYzgqKy0vFDU3PCJJMXY2T/xAAUAQEAAAAAAAAAAAAAAAAAAAAA/8QAFBEBAAAAAAAAAAAAAAAAAAAAAP/aAAwDAQACEQMRAD8A68jGBKygl1KLgbt5222eDJc1/ukeP/MIsXlCg8xKitQuE6W3GrPqNusS4DElQAXWCrQkMCm9nchxytAPAY9hZPxawUuwBq4i2uwABuT0L2iTBZg4AU72FQHCT0YlvAtAHxkZHilQHsePFRzTtLMrUJSwkaBwD5lxAP8AanE3ZSHTrwPa3I9YC+PHhWIoKO2OIIYGWSf3T8K3Eao7W4g2IlHT7qm/1HxgL8ZwZ43Sp4oEvPp62Yyn0uFfCoPB0vPcUHFUpho0tXr/AHkBcSqBsROLFtuXL9WiujNZqnBmINIuAhm86i3PygQY2dxFRBFXC6XNLWP65QDiZNpU5S5O+997QLjEFcolRpT/AAtYXBHRxCZeeT0BRBQACdQwY8r/AKvG2L7R14Vpix3ivwhmAVcEG2m76GAX4/K0TpYAmFLkrYWJlsXF2O1zYBzAmGw6ZwUpLJmJUHSkEcI0U76WJ32jM5mFUoYiUpweEhgwso6ajU7bnS0IchzFffqmLWCohQZgLJlEAgaMWp0s+0Bfuzq00FCJhUsk7lyaQHIJ9l0q00cRapUhIQ4sxvtcBmfk5jjGT5tM4Z8soStKixID06FgTsDDHtF28xH1elSwUrCk8KAHsxu53+PhAV7tnnBxU1alWYslIcNe/joDtc6RXsEllaWdvl8OUSfWu8Uly4Fg2lyT8SdYc4fLh3dYB9oJD/e0DnoHfzgLkjJBMlFREgKlorCAbqlU3qJAYFVVwdtbwnzTLKZkuTKQFOkV6EAMeIaHhBDC+uzQJJmzkTJt5iVK+zUAA5SWVv8AdZ+WsQ/tBQWoTVkKmEEqIIsSDexIFthAbYPLFy5y1kKdYIBfQEA8RI19OVneGuJlSZdIKft5iUJDEKCAGLsl3XZPmdrwKvNpctFUviNKQQSQm+hckqUC9ywDM+kLklXHNUhwsmgLA4Gtwux1Og1BSSIA+fmSZs9PdoZuB1uni0BWxNQLgCw10jXEyVmlfepTUDVowUOQJ4iCSNrtrCUY8pmK75NZCaQn7t7OSC/L36MI1y0TJhVXNVKCA6fvKYurgFQcWc0s556QDnFLXLPdrWlZulKBxLQ4DguQ+pYJJ8eckuZMEo2IAFS0twmxDvsGZg5NrgDWHJZUlAlqQD3yxxHTjekh1XR7TnkEncQ+ybLUJw9YdZLiaiq4LEF07HhBGmz6QCDLMQpLlKVkLVZlcQNiUgJHmRZ7bRfcozwpQi7qShFYVTwqcCxGr62YAkQhk9zKMwMU0gKNikBQZ1EhICk0jXkNoZ5Zl6VuUAqQsMpQANjdTg3IsFMnbzICw44JmqppSEOSVip3OjNvuXG8BISEo7uUFKCS+p0Bcg8yQdNS0G4PCpUlKJYIlDQBwDpzOjlt38YeDJpdCUsGSX83e8BUjg5yq6pZJQHBLA8SwyQFbAWdtukZFgzjDGlperBy3W3J/W1+d/YCSfnCAkmqgtunn1IY66wDjMzRMwqJoKwauEnhNYB1/dPoQYqONxUxckmYpSmQUpDE1KJcBwAQQANTvG2WF8OEKQpS1B3Zxzs7swYOOUAxwmOOILlYKSoOlzdnCt7blrvFxyyYlQJfjSaVEEcTaEtzEUROAXJkutIcBgQSSz2Nmvxalz0j3KM7UkEcWjmgh23ISbbv5wHSUqEKs9zAIRS7FXLYf1gXK83QqX3iVVJZxz8FDY7XG0JcVihNmcaw50BWEpfo52FoAaZhwpLM51Jdz6coH+qkEGkX5fGxgqfl4e6x/MDr4GPV4cfdWG/iGkB7gsESpTWe1nLRqckYk39GHq+kFoksmywX5EQTISspN0t/EIBbgMKx00ifHyaZZKXf1gxGOSksCkb+0I8nTys3UD5wAGXYdQSaiQVP4hJ2PrEokqSmkElIZnOg6freJiQHLj1ECzsfLU4MxPhVAVvOJClLI+6OJQJYEMeFPMuYIyjvCggJCADUCzgkAswO1/Tc7T5olPdBKClyWe9gzkvz2eCsrUhIYGwsCEqI23aArKcfPTPU5Cr0lBBocubF7K14rva8C5phJLIrBk+0CUpHC6SWPO5On5WumOnSymkgqBsRSdDZ9NoW4nDSFUlKVkoIIFNnHOra2nWAomCxgkzggXSCH3HLivqdH66XgDP8WSVD7ruAXYVaBnY2YxecXl8ohawiZUp34RxPtqBa1xyhGZYZJXLJUgpITwtoLniudmbaAWZPkAoqU9QKTSGNjsevSLli8KE4aTLSCwsdeaSYCwuYS0pURJmAqIDJKfa1e6tPfDbETyEhQSb3S7fAEmziAGShFFMxnSsLZmILu1XQWLQmGKUsFaqQ5akkEXu1KiGLD2TYu9g8NEziXCkcShTUCASp7AbjU+DmFOIw02Ukd1L1V7alC40dQt5H42MBocWiXqtU24NJQGJVqUsSWAFkjnygXGY/vJpVNWaRwo/Cl7XSxYsT1gWdJqWtV5aw4CQkl1BVJAZgN7na0TYLDoJACVMFDUpYEDiUomxOlnAtraAHzqeAo0AmYnhNA+8U8zryty84DyHHKmFcuqmYpLJFmU71BTkDR25EltYZzUDQ0oV90ilSb+BZrJBvd4rGLURNKquJLEKQmnitoAGDdPfAWDATpaO9RMISoAIaxZAIai9NTlQN+u5izdjc0kLmmWoqSqYXUlRCEkl2Tb2hZJuwcbvFEweLCkkTBVaz3IOrgs4v13izdnWVW9zZKQUgmpIqYkOSlN7Mxte0Ad2zy5asUZcsrFAAO2wBSA9+jO9W+1x7BpnTU/apXQABUol6AGTSSA7XFgNVaaQqw+bVJpSp5oIrrZwhHNmpLFtwbfhvf8PivskqCwCUjUcmswNt994BhhsCJZJBJfQHboN9YKAjSWsEDfcRJADzsGFF+XW2+2jvvHkExkBxpWcoM3iSKeE3LBiWYDQneoB7NDA42YJYoKHlgUhB9plEX0IIGz7dYrGPkqlzQohKglIYMTwi97c/KGU7NhL4k30Y66g3D3bZtIBhnWarm4ZSASeGoKIYtZ0pYgKcdIU5QUEpomfafelk2PlexAYwyy2WmcEpQQkq8qrggGoF9wOXug/sr2RC8TUoHu0mshaEuCCQEBV3G72NjzgLjluTolyR9mA45kt4PeCxhkBiQA2g5HpB7PEczDJOoBgFmIw8lQYt4wumZNJ1B056Q6mZUlrCB05L6Hr8IBSvLJSdwSNgNfOJpCEkAJlg+8/8Qwn4IC92HJr+6B503h4AAecBGnBJCKqRd7BgPhAE1QdwG6fowwJUoM5I90DjBk7FnF/0IAcPygWc2vXnblo/jDw4IWqSQOfzs8B4rL0iwZm5m3rAIZiLPZgzvGS8SANWAbTW8EzEDRtNz8QR4iNZcmXcmonWw25nowgFmLmAgkElnvfRoIw06XQ9YY9HPvNoMn5dJVxVfyp5Hm/KBV5fLHsi3Uf15/CAGnYkOQ/w+XSEGYTidCeW3iPe48osqcsSWAdh1t5egjSfkb7foXt74CgqxcxJULmr3FOnueNp3aScQHqI5bCzfKL5P7GpUmoKANixIf06+EB4nKx3ZlhEkEbhIqIG5G/UtAVKX2mUElDByHqNzwgt4cmiD9vrWUpJLFKgoacQ0fbYesNsZkqEJBGt36ee/wDWFX1QAjb4+dtIA+Ri0zWXiUEBiXSSPMJHgX09rTSBV5+ogIlo0GrkqpBFrbBhpyhfhMUpAUhVkqUXDMXcX9A0GYVIlATSyqvZSG4SDqrbQAtu/SAbYpXeICirVgprKLh72BNtzCnE4GWylrQwJb+8TYkFgA1tNT0FngqUsJmWOwGmga4d1VX3s3K4grHZahQdgXHi49ICvScClVKKaSdTxEquzWNJ5hoJwnZqcBWkoB9q603YbB335HWAszQqSaKQyDpfzcvGmC7QzELCkpQSn7qg4Our3JDwB0mZMlh1HjCmPGFA2NixfkOgLcovvZvtMlSUIXQlL2qNlEk2FNwHIN+TRzHF53MmqKiwCtUpdn5hyWuAfKJJWIM0pfhpYOL6G6lD894D6Qy/HhQN3Ydf0ffBRx4A4iw/XvjmPZDtLMMuhYJSSKFkX00LsSmxYnlBWM7QlQUhUxISQz3pCtWqOh8YCzYztmlExSdEp+8d9NP18IyKDMx5K0hMwrXcmsEJ4hcqa+1jo8ZAZPzI92XVWSWJcEgODSDdhux6aQrxuOdl1Xp3ANgSws2jD1iMYAL7xLkFLELHOzuetQPlEOY4cyAErdb7ttdh4hi8A3y0roBAYFQpdnNvuB3YE+Dho6/k2B7qSlJ9rVXif00c4+jTCyKu9nTEJXZMtCpgBUzl6SbsfemOjoz3DlfdpnylLdqAtJU42YF3gDhHhj1oiXiEDVSR4qHzgJI9aF0vtFhVLoTiJKl/hTMSo+gJhkICOZKfWNFYJB28onaBsZmUqU3eTEIJ0ClAE+AOsBt9UTsG8I2EptI8+uy/xo/mHziDEZtJQCVTpSQNXmJHxNoDedIJbQeUCzrBSgXI20HrpCrH9vsulqAOLlEvolQV6kcI8HgXE/SPliDfFS1dEBSv9KSIBpicmrVU7PyLgfk0RSuzwChqebgN8Iq+M+mrAygruxOnF7AJpTbqoj4Qrwn07iZPSFSBJk6qVxTVtyATSATzu0B0BeRJZtLM9/hCnEZczsFN1H9OsA4n6bMvGgxC/CU3+pQivYv6YzNJGHwClHZUxXvKUpPxgLnliKWqRYvdnIOzX0gvErlVAEAkCwH5xzBU/OsSoKqTJSLhCUgIfUOLknxJgbOpGckEKngA693Sh/EpAPvgLln/AGyw+GSqtSCr/thLqdthr5m0Ujs9mU+dPmT5iVS5a0hEsFJCSmoq4SzEg79fARp2K+jsz5hXPLsfZd3PMnWOgZ5lXdSgJdJKAwSXZrFixcaQFeGQqWoqJJRd1MW033HizWhUcoDliW0B9YjxP0kTZX2czD2D2TNLeQpgSV9I6SS+GWxNgF7N/Dq99oBhh8hSpQrd+lri9r7iPcxyVRUSHbYcv1uepgRHalaylSpPdICgSolSj5JSnXrpB+L7Z4ZmAmnqJZHxIgAEYBVNxBeWK/6ZI5pf4cusLk9r0twylHW6lIQOmpJhZmHadZKSEIRSX4ZiVE9NoC0doshrUtQIJBd9y42hGjs8qzB30ZJJ+ESTPpB4v7kFwHeaG0GloAPbGa4IMuW2gSQW8So3s49ICLF9n5gU4SWqALC4fcjlDjJMhVRdI4n/AHiSASwS4sz+lnivYvM5s4uvEvfnzu1rbRaezOPWCAmYi6QTWOEIekrSQklBTcio3BYuTAPZOMmIlk0qBlhQFADhIDEKu/Mj0veIMJi5eIP/AFAgEUkgkEgEuSlID2B21EJcuxdeJQlExSkqXUuWKi6UpA4i7U62Ju+z3veXIBkhJTTTcpKnYXLvopm1taAr2dSQhQoKitgEpq4i1ydQWuYyBs4YTnCnWXApDhKQT7Q15h3Z48gIMFVJSSpX94mqgtxvzIflYGIZmOrQUqehNVLuSTrcvbxEHZr2aISTJckJJDCwVYhIYkEk2b2QDuTCvF5TOcpWFJLJYFhUCNSWD2Vy2AgN8HjkoKnCVbpUfaDA6NxB6i/lygTJ8vkd2ZsybNlzXUsrSiYAElViVJFvF4ZycgVKA7zu6VuxTcg7uB4asfKLZ2NwIOGxstwsdyQDS2tfCQdS498BQcb9XHt46eQesxQPraA0yssGs2ap/wBw/nBOMyJKz9ie5URxJN5Z1v8AujXRxFbVlEwLIUggi5YWu9x0gH/d5a3CJ5/wD81RCmehJ+xm4lA1IBpt5LiOTgU2JlrP+Hy9ILRhUNaRMPkd/OAJ/tCqmn6xjCP/ADKb/VAapciYolValm7zJvEfcX9Y8Vh0IN5U0E7EeOl4HnYYEj7Gb7/nABIx8hJYyVEj94DfomN5ucSSGGHA6lT/AJCGf1RCbjDKJ3qDsffE0sDbDf5E/KAr/wC1Zd2kpv8AvH5xic4lgWko81K+cWIAh3wu34U/KB14qYDbDsP4U/LpAKDnqX/uUepi1dqpf1JGGKEoWZ8pMwvLDJceyDd94WHEqWC8pujAP4bPFk7eJNGCSJRNOEltoWdwwfewgKlL7XzQXEuUP8I+USf26xX3SlI6BvgY8UouPsmJe1KbtrrBKJCv+yfClPzgBT27xpI+2WASBYkfnA+a9qJxmGmctQ5qUo36X8IOmYTnK3/Cl/jA8zCEOAg+iR+cApl5ziHcTpiX/Csi/kY8nZjPJNU2aebzFH84OmYVbeyR5j5xFMkL/C3p84BWtybknxLxoYa/VVcven5xovALJum/iPnAAy1ADSo/DrERQTt7obJy1ZFk+8NHisCvp6iAU92eUZSYZqwSunrEEzDnmPf8oAOgxgEEKR1HrDDsrJBx2Hq9kTEk7+zxflAaZPlOInEiTLKgTSVNwAkEXUbA3No6Th+zk3C4RAM0KUlQHBeklMxwFK2ZQDNtaL5hpcsgGlLC6bbnUsW6F4GznBPLDWBUPfbTSARJwXdSQhBSlKJYWQxcltzYGw06GB8GpSUgnhNLL4Wt0YWfcczDyWtaBTMIAZIDkWSBcnkfdCHPc1AruxsxTfpc6bPbnAIsWEpmAqUQkgutw6i+pchy40e1o8hTmGOWfuu/qG5fOMgLWcUpSqApYN/aDVJcXA0CdyNbxFjEzDK7paq0ymUgpuAmo+0eVJH8vURJPxXGmkcKAoNVZRS9xVdhvbWFk6SSkUrBqGqr0srQgOQLe4QGwmTQElYIkpP3RYai+x/rF67OTVfU8WsoQhXc/d0JpXc3YH0ilys7KpXczUuz8bCw0A8NDr6xeOy80KwGJKmakDkGpbVx+WsBzDEYtTMolijhIcOkHb9bGLWjIJQSAmYqbwpfQs4e5DddYU5rloCaZINy7FIqB0NnNgxGwsecW3LOzsyQgyzMSoBmISpzrqHtrAKJGQJLuEpbr/WN52QS9SUv5v8AGGyMocklZ15N6wYjKEbLX7tvEQFSm5TLTr3baa6e+ADhJINxK8h+b8ovE/Jwr/qH3P8ADxiA9nkhmWrndvlAVHupQs6W8FWfxiFRlOwboQlUXUZaD7U5RfUcI+CYiRk0oGz6a1k/oQFRKgXF2/gWX/TD1gLESQHNCn24F/n8Yv0zLJdnUW/iPzgadlUnx/xnT1gKIE1KDylHlwdfWLr2jkYd8KJpCSMNKaq1rgam0bpyaQeX85P5wT26wIOFW33cIkDwAU0BXp+VSamCUAa35xActkF2pcchDPKex0vuZZW5LB7nXrf9XgyT2KkEAd2zDUklyfPwgK+cslvcpH+H5xkzBSECpZAA3IENcZ2HkqSAEhJF3ve3j1hZL7Hy0TkFnCqgU3IIpLu+u0ANMy6Sv2HLaig7jwtpEM7By0ikyz40F/Cw/KLTmEpMtYNJP2aA78qraxHLxSPwrBPVWz/OAp6sNJ/Crylq+UMMpynCzApRQogEC8tep20/KLHNxMum9Z2uTt4GDcmlhUtdOgUOepHrtAVheCwJBahxs/uZ7HxgY4DB/hRt6esUDtAlsVO/8i/9Rhe8B1OXlODLA92/Q3+JhR2iyyQhae7pFrhm31FVuekVzsokKnsp6SkhTXs4jr+HyuQFBQlgClKRwFmTVs370By84MNqL/wxnZ6U2OkMx4xq3gxs28dMRkcoIUO6pNTnh14ncNoCGMVT6umTmC5glAp7xKQ7WqpDsrZ6ttAYDo6ZcxKFOm2zMLDQE6gPd+QifFFSpRLDhUCGuWcem8DTseAsyykEj8Wmx/Cdh46R5+0gpKkLFJKbWNJezA6HY7a2gAcFgFTCpT0kF0m5ceyxGjbNCTtJhcKU1JmCWoE/ZhwlSuZAdnCQH0tD/CqYLTxqIswALA8n2LnXntC/F5bhU1fZBcwgGmohXCb0hZGjG/IEDRoDn83LlrWFJcIb2rbi2+u0ZFknyZU4IVLeUlJIAL8VjoNRru28ZAD4mWVSlGX90AOoOxVoAH5CnqQIPwOUJEorpO7hVnIBchN7gbbWhPPxy6mNmTSpJNuEAaM7ukkq2IaGGQ5pNnqVLl8QADCkuHsS40dw5NrQHisGKilHEwcNormHJ6t0MXfs+kfszEu7EAX19kbseesVzCdllSkjvFoFSlEE1WpJcEFrWNo6Dg1S1YWZQ9LgPTuKS4ALt0gFOGyGUuWlY4ixKFi5Dp0J0N2udG2e8WFyOZK7zjR9ouuqniPCAyrgDSzQLmU/6un7NSkOpJqRc0j8SSCQG1b8UG4KXNQqYVApBUGcvoLl3NnPIaGAjXlyn9r3H/dGv7HJB+0YnRk/1ho6+X+b+kad6rUpPmr+kAu/YjarP8sCDKlFi+jG6d/WHiJqjt51/wBI0VLU9k/52/8AWATryddXteif6xLJyPcqUfBP9YY9wv8A5WS3T2Y9NQIDf5z8aYAIZQ4BdV9rCPP2GjcrHn/SGHcq6eSz/t8Y8ODWRYJffiP+2AWy8jQBrMPmPlBfa+WPq0xP/wDMAP5TE31JXMep+Ub9ppDylDnIA/yqgPMHhgJY8n9NonIsG2BHnaJJEjhT4CNpyf8AiAAMt7el9oWY2QErQfEeqSflDrEKCaOp38CfyivZ2DNnS0aprVWGswlki+oLgQE+YYVBUKkuQkanx098DKyuXbh9CR8DDHGYc97qAKEAO+xVyMRTsAo/eHRqvnpAD/siUX4D6nX1gzAYZMuWtKXuoG7nkIFmYSYFJAFSS9RY8LC1qrueWkG4ZDJL8+TbeJ6QHAe0g/8Alz//ACK+MLYa9qZVOMnj/wDYr3l/zhVAWX6PUJVjkpWHSUn4pIOuoMdsl4MJVoWHsstRte+uscR+j4//AD0DcpV6s/5R3HDrqQlYUFAjXn1F9ICObJCQaibl3cjhfe5v16bRRM07kz1zFLUSFkJuXSEiwITcjX2ucXuZIUUgEuRqQG+9yilY3slLXPmKChLUV3O6uFJa5HUwFnlYuf36khSe7FL8TODckOCX05G2l7H5jKkAAzUgqa2rVNrqz+MBqxQUsyiEOWPCWUWLcRe1hbm2sViZOmTJtXfhKHa5WCNPZ23pAJMA9m5ylM7u2KVK4gQbqYXDEX098V7tH2iKZoUlfCqohChVxBTFY0CSfFrvrDTGhCVhc5MlSE3JmPUlwLpAd+X5xU8zzbDTpypl+7qITSgJJIQlh7wxLQG37VCQkJmlUw3KgoAXHs+IHPmYyBZuTmYtpSVMEuVNZz90Wsb6RkB01fY6Qmb3oXSpTJQ5JZ0nhIJ11V59I3yvs+iQldCQskEs/Eo8lcwCWDvS/R4DwMiZLSqUE0pSAe8mkk8iwT+6xe4vrtFgwePlUlIpWp+I2vzJsIBLikJkLT35VMra/CwqYFQu7OwuNoednSlGAUakpSJiuIFgzi4PzhdnHZ8YmekjEKQwH2bCnW5SergMRtDvLsmEnBmUHWkrUouGDEuxZrAQFYxq5ImGqfUsEKN0lr6EAPeohn0bWHMjF1JNVVVTeyRty84rc7s7ITMJQuhaVUlKQBwlkpAd7B2vcs51h3hMxE1IKl0kqsmq7Cw8X5dYA2TMVsgtbY/OJhPP4VekNVYBCQSxt4beUbyMOLKSDfn48h4QCpM8n7iv15xHMxDfdV6D5xYkI6D0j0oP4RAVlSw/sq9B842QqzUq5aD/AHQ9xpWEEy5aVq2BLRmCrUgFcsIVuLFr9Ol/OATGYNKVeYT/ALo1AYWSX8E/7vGGX7EV3tffrZ3otTq7aO20HTpbDbyEAjSHsUnzp8OceZ4kEKA/7X5GGEyeo+ymzO7fKJgkLRfQi9tAzHy1gAUp4R4Ri5dxE4pUkFCgoeIa3L0PpES5QNiwu2vPaABx+GSphoxfRzoxHoYVYlDTUXTqt73egt+foIeScKhCAlHsgABr2DCFGHyNCJ4YJMxSio21BJ0to7B/nAQ4+fSuoFNNKdQdRVo2to0w+ZCY4QtBUNki4a13PlFsnYKWgPSkDU2f9axGvAYdTOEnx0gK6e9vdLfwl/D2olwiSyqqbmzBrNvc3eIs3WiRNaVKPEl+ADRJAu5H4x6wOnM1B/slX5lI/wDe+sBxDtqlsfiP/IfyhK0dVzL6P04icuarvQpanICkMNuR5QPiPooQgB+9vf20M38kAs+jfI1lQxKQ9K1Jvo1I99z7o6vLWQkOlQtoyWHv0hD2XydeGkrkSrgmvjN6iNHA04RtBWMxGNlBBEuQbteYsNvc09IBkmaRoldy/sjX1ii9ocGZ06YtCiAg8SZlk1UXpSASSwTudYsJzDMdpMhnJ9tTX/wxXc8k4tK0FVKStRP2QUSCw1Lm21gIDTPps2XmQSi7IdS2KQk0EB1Wt7JINrm0VXFSMVJUAvvEhKQs7apsbE67Hd47fM7MV4zvVBJlkA0nXvAUkLfoKk+em8Ku030eHF4lU1RBqAGpcJCfZFtzvfUwFG7eJK5GHmAWKCVEh2JpNjoNYT5FkaMSgsHKWrSFcYBZpqQQ1OgUCTrqNI6rgcoKa5BIJly6UkpCgSkgOUmzaR52ayaTLk1IlhK9ZgAWlplNKuFWg1NOgt0MBWsFgp4wyEoQVUpGpJdLliKSxfUa2vGRf+9HshwQBswY3FOzWItGQFYzrtIe8CWIDOwvbpd+rQuwqDLYp4Uq2Vd2cuXOvTaLBjcDKKUkqBpVZTAEK3uCDu/pFfzlAUFUVLAluCPa4r/l4XgLrkykmWlSiSr+I0vcWG39IfYmdThVqdmSs+Gscu7P5zKwxAnKUpwFJFO6rFrAhjYxbO2KzMwEmahJICnPIJLji6PT6wFOxuZ95iKlaKpBA3ZQa2mjiOlZbIKll5fdsoFraEO9rPt5Ry3AucTKKkg8adhpULAa6Ax3BI5QHoYR7UOcah+cesecBneDmI8M5PMRtHhB5wHgmpO4198bEQPikEgD95J9FA7eESJm2uYDekxpOl28Q2sSx4RABdxTLYC4Hw/ON5EunR2AGuni+5iaWbecL8bjiGSkKJL6DyudoBLMKxO+zTdQszADcvcEkl77NbWCZapiVlJSb/eGrBN6joC526xicPxlSVMtQ0Zy4A3f4waqUCnhKrbty1A669NYAZEzukqUqkJTcK0ATu/o/nEchIWqtLBRdJVc2SSzlwSnW3XwhTi0TkrWtZUE92SQwZkVbO5JS1iDuLRPk+cyzLS66gCQCpnqFiCRZxcHQ6QD8YVRBDlQ63/KBcwwS6bH36aaWN/GNpOZS7B0ubgXPg7gxNPxQSkWNyxIAs/i0BT8ZhcTLVW4a4F73uGuW8R0h1lyu9l1qSQoEpIUC7pLb7QRPxwcJbZweQHu2L8rmA8FhhMVNUClQJGgcCwZrsS2/SAad4AHYA7/AB/XjCzH4wzNQ2mnIXidOXJLgABv3R77QGvK0hKiX2awb4dIBHmvfJmIMlCl3UCEzRLtZiSQX0jeT9b1MhJGrTMSVN1ACGhxlye7Je4TcvdgpvlDOdipacOTska6b8/SASGVjShxh5A6mer8pcVztEnFAylLly08R/u1qW7B2U6AwbcGLhh+1Evu2LAN+IfCE2c9pkIl8BQVEsRrYg8t4C5HECkHS4062/MRIuaOelzHPJnah0FiXFjtdxp+tY8l9rFOQCL+6AseGnA4uYQxdKv/AFg1ZFCnSAFe1bV7X58nio4fNWUJv4gQT6D8ojndtQhCi76i3PXbrAWRcxKEhLWSwSOQAb4R5Ffl9qAQbXNL+gO45RkBPNyzvWlkL+7emxCjcjnyfoYEy3stxKlutJQCl6iSUqOo0NyltuUW7BSZgpNVQAe+l+QBsAN4YBJSeZJLs1gz39DAc8xXYxcugguUpYqWqzVKsSwG+lttYvXbIBGAUkBhwpYcqha3gYaolBnVd9iPiOcA4zCGdLnSeJQeoEgAAKvQk6uGJfaoQHO8hyGfOxMsiWe7QpKlLLUgAuz7ltr6R12YqlJIudgTvCvszl8yTJpmVWJpCi5CeVrc4aqAtfQ++A8TNV+FvP8ApG4mHlHoIj3vBAeVnlHhWY970RneDr6H5QA+InAXNmb47QBMxw2ALnzvb329YKzOW8strZhzL8uZ0aFWPxVCWqSFGyXIAqcMGcnUuPGAa4PGgg62Len9XgsKJD2/p84quV4w0mtZIB9o2LgBm0BJvoGh4ibYEFVDAgi1jzgCZJJeEPaecJbTFBRCTdiRublrtcD4xFjgUKC0/XDfi4VqDeAKfc/hG2Oy2VjZSROTNSlTEApUkljuliQXveAimY5CpoQe8JNksSXvtewLG7CJ8ZmBTKUvcBTJIANrAjRwX1qa8Rf2MdSSJpoSGekhdgAASGsz+ZhyjJk3cXIpKruU3IBOtr+sBSs17RmbgFzUCX3hC5a6SHQxpb7QAm4GzXsNxz/slNmT8amUVKQ9WgDsApTciCS5BBeOz4TslJlhaRLQUzHrKrlSSXpUwDhydXML8T2HloUJmGw8lExJF61JLMXYhwNhcFw+kAJMwCwwSs1h3CF2IIIulVSSdLbW2ETjLyiW4CkjWw7vd7pEynd3CRoYYL+sINCZaEpJsa0v4sEX9dtoXy8Vj5YpnSpeIX94yJhQwIsClZudYCuZ9ngw6jUopJY+0moAgsSlYL+yfZLuTa8Af/mMS+GXIqQLBRJD2AJpCWAfSHmb5ZJlqlz8VJXMWLhPeOZY2BZkrsHBPheIldtsEqwwK1c3lyx6XgE+G+mcEl5KR5qOvlaJMV9LCKCChNTjgddTcvZaN8w7WYasNhZyVJBpKWA4takvSbc3hXn+epWpPdJxcgoS7pQguTuUlR5C8AXh/pBW5IwqiFtusWHLgvBWI+lUiWZf1UofdSlM/wD9Yjn2YZnPXpOmqWC7KlJT5kg38xBGFzWUhjiFYqafwkICNXDDn1gLDP8ApLUpiJej+yVf7YBxfb1BPGhT6h1D4FPOMRnkhJK04VZSscNwnR/ab4g6bc02YZxJrBShQZiQQCavwhRJtflt1gGWFzCVNltLXRc8J4zYPrrvZ43nzS4YgGm1uJ77eUJv7VFiJaVJLg/dVZ9GpTtEsntBiwofhUbCgaepY77wFxy0E4V2qUCWHPT3wmRiwFkKsVB6FA31JfW7WYNoTEeCx+ISriSqtVRCkqAB0DUMBqBeNJnCpJWeIu4L3UoOSpRA110MATjcwFKVy00ACkB3JKSByj2IMvwwmn7wYliT6lrjp11j2A71LwzCkAADo3wiQSgC+598EBMYo9IAPGgtbWAV4mbLUe6w8yY5Z+8SlL6OQpThrXCSYalD6/8AH6eK/OwqjiwrVJSSoHYswLN09wEA1lYaepIUpaUTGYpSKkAvch2JcAepjwIxKbVyldShSWHgFXaKXmGPUmelgwKyAgKKRZgAW0qKt7O0BdosMsKlTSClMsqUtKio8ABEypnBBdtthAXyZiZzt3mHT4gv5AqjReZpSnixkhKubywG6Aq1jiHaPKqJxkYdLqM1MsWAUagSEk7BmJvprGT+y+IUtYwuGM1EujjO5KQ5Yqa5JYAaQHaFdpsGhLzMdJLatMQHA+6wOnvMC4vtPgVoM0Y+iW4S6FcIUzszakR8+KyeeoFVLcdBGjKZ7jYQ/wCxGWLnd/hLHv5RKXIZM1F0q95BbYwHVZXbfK7o+s96q/EoLUptSAoosm0MMJ9WWoTJKNU6lKt+hHT3RyvDfRpiDKX3awlQXSQ5Likgh0uL1JJ5Rfey/Z36sl1TFqW32hSs0uEhmSfaYEkWG9rmAIzLHBWIQhIIpUFK4FUkXbRt2sNn5RY8BjwEJr4GAcFgz2Dkn9PAEtKVBKiGmJAKXckBwbulwplMzRAZawg90hQKVo9sOVJcPZxc6vrbwgEmafTBh5MwoJJKSQaZRLEFmLzQfdfWJ+z/AG8GYhYkqUhaALhABY8gpar2PpHLc/7D5gvEzFTJJJqPE6UoP8JVTa+sXT6KuxmJkTDNWlIQoKSqmYhQ+6U+wo3d/WABzHtXm0vHLwwm+yQwIQTSpFQchLO3hGTe1GchZSFkmwYITvytF/y7sSRj8TippBE0p7ti5CQli7i2gZusWFeSyyzpBILgsAX8hAcZHa/NyP7xbsSAJIJNPLh98Q4zttmktKTOnTkJ3KZSX0fk20djmZKa0FCqQknZzSdgSNH2hB287BnF4dEuRSFiYCVLNgllAnqbi3jAUrPM0xIQVy5mKCVJStM3ETjRSRUSAgAU3AJIsNg8NML23Rl4TIxCVhXtCYVP3gI10Z9iH25xYeznZmfIwwlzQhSiouAoqDFKUhiS6iaAo6e0QNIC7YYGZOwq5DUrmAhAWEm7gkvUWT12taAEH0uYFRNRVS26QfMX8bQT/bjK1JSUrw9R1chBAPPqOXSOTfSJk6sPiUoKQkd1JLp0Ue6SkmxbVCveYqjwH0LIzfL1OapKiLj7UXf/ABRNjM5w0xYpVLHMhafC3F4R86NHpldBAd6xWW4dQqTUTpwlx6CEP7LBmUrkrVyUmmlhzCkuI5JKBBDc9rRMMRMSbLUCDso69GMB2XN0LlJIImAAsmmXKIAZ3Ly2CdRcvaEE7s8Z6XVNZzd5UrQ+AS+++0c9VmM46zZh8Vq+ceDFzP8AuL/mPvvAdLHZKSiWkd4UrBLzO7GrlrE22DaGI5siamWZgnBVFkvLloD30Iff84o+GxmKL0TJqg1+Mny16xrLxc1fCSogapJez3sTo7QFmlYxKkg0zApi5YNfk4YXOzwRIx6CtjLBqNxVYVWsnXYgkCEMrCGWrvJkldBsFWA01SWbQWj0zOEkhTuCggh6SbM1m1fTlAP8ZjkAEy2SpKgEgaUsQ4tr57xkI0rM2Z3aJYKgL0lioDc1FgfARkB9ORjWjIyA0ULHrAOJwYUQNHcfm7c4yMgKzneSgSklKiFOtVRubEBhe2uu2zRaF4RCpdK0hQuNBp+vWPIyAr+d5HKloM5KU1KnSCeEEkBSEMCdLK1F2DQXnWSJmylyQQhDgqZN1AO4JfU2NWoIjIyAofY3sWJqJ0uZNKkquCEspK2UmoGo87jQtFq7PfRtIw8yVNlqYy3d0uVEppdybeQ5xkZANczyhEuVNBdYWJhKVklPsksA9hbQH0il5JOnqwYKpz1KASKWCONGl3IFVg/3RHkZAWyVhDh2FVamcKIAsGYMOQLWYPdoNluuSgu1QqsAdb/efcRkZAc0lfR1LUlK1TVqVMxCpVwGFJWamOrhDMTu/SLFkHa9OHRLkJw6QO8pBSqkcW9NJvfnttGRkB0ATD6JfTx+UaS56ipraA6c4yMgJio+6BcwnFKVEM6adRa56NHkZACYSdNVWoqQydAEfuvc1HfwitIxX10TBOBCZQIaWpSSqoA3L7Nb848jIAfCdnpfeTUEVhau84nNJTUEBN7BALCOX9o+xokuvvSp1F3TcnvJiXd/3H84yMgK0nCipoIweDCkzD+FLi3WMjIAzA5EJs4S6qQos4GnvifP+zaZCgyiXS5sAHciw2EZGQCaTJDkEO5YdIkkYcCY1i+j6XI+cZGQBGAlFMxRSqkp5dCzHxi0ZSqpBBCddaU7A70vvz2jyMgHGWLMtNZUV8ZTQWCNSlylIGmsaYvKJS503hApvazukK25FR8rRkZALZ3Z+Wk1JKgRyO2je/3RkZGQH//Z"/>
          <p:cNvSpPr>
            <a:spLocks noChangeAspect="1" noChangeArrowheads="1"/>
          </p:cNvSpPr>
          <p:nvPr/>
        </p:nvSpPr>
        <p:spPr bwMode="auto">
          <a:xfrm>
            <a:off x="63500" y="-835025"/>
            <a:ext cx="2657475"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liberty-11th-english.liberty-charter.groupfusion.net/modules/groups/homepagefiles/gwp/65804/72813/Image/slave%20house.jpg"/>
          <p:cNvPicPr>
            <a:picLocks noChangeAspect="1" noChangeArrowheads="1"/>
          </p:cNvPicPr>
          <p:nvPr/>
        </p:nvPicPr>
        <p:blipFill>
          <a:blip r:embed="rId2" cstate="print"/>
          <a:srcRect/>
          <a:stretch>
            <a:fillRect/>
          </a:stretch>
        </p:blipFill>
        <p:spPr bwMode="auto">
          <a:xfrm>
            <a:off x="304800" y="228600"/>
            <a:ext cx="4419600" cy="2895600"/>
          </a:xfrm>
          <a:prstGeom prst="rect">
            <a:avLst/>
          </a:prstGeom>
          <a:noFill/>
        </p:spPr>
      </p:pic>
      <p:pic>
        <p:nvPicPr>
          <p:cNvPr id="1030" name="Picture 6" descr="http://4.bp.blogspot.com/-38Xbb86Zdj8/TtW0S9KkzII/AAAAAAAAEIk/Poc5-DjGCKs/s1600/charleston135.JPG"/>
          <p:cNvPicPr>
            <a:picLocks noChangeAspect="1" noChangeArrowheads="1"/>
          </p:cNvPicPr>
          <p:nvPr/>
        </p:nvPicPr>
        <p:blipFill>
          <a:blip r:embed="rId3" cstate="print"/>
          <a:srcRect/>
          <a:stretch>
            <a:fillRect/>
          </a:stretch>
        </p:blipFill>
        <p:spPr bwMode="auto">
          <a:xfrm>
            <a:off x="4953000" y="228600"/>
            <a:ext cx="3937000" cy="2952750"/>
          </a:xfrm>
          <a:prstGeom prst="rect">
            <a:avLst/>
          </a:prstGeom>
          <a:noFill/>
        </p:spPr>
      </p:pic>
      <p:sp>
        <p:nvSpPr>
          <p:cNvPr id="1032" name="AutoShape 8" descr="data:image/jpeg;base64,/9j/4AAQSkZJRgABAQAAAQABAAD/2wCEAAkGBhQSERUUExMWFRUWGRoZGBYYGBoZGBgbGBgaGB0bGCAYHCYhGhsjHxgaHy8gJCcpLC8uHSAxNTAqNicrLCkBCQoKDgwOGg8PGiwlHyQtLCwsLCwsLyosLCwsLCwsLCwsLCwsLCwsLCwsLCwsLCwtLCwsLCwsLCwsLCwsLCwsLP/AABEIAMIBAwMBIgACEQEDEQH/xAAbAAACAwEBAQAAAAAAAAAAAAAFBgADBAIHAf/EAEEQAAIBAwMCBAQDBgUDAgcBAAECEQMSIQAEMQVBEyJRYQYycYFCkaEHFCNSsfAzYoLB0XLh8SSSFTRDU3Oisxb/xAAZAQADAQEBAAAAAAAAAAAAAAAAAgMBBAX/xAAwEQACAgEDAgUBCAIDAAAAAAAAAQIRIQMSMQRBEyJRYfChMkJxgZGx4fEU0SMzYv/aAAwDAQACEQMRAD8A9x1NTXzQB91NczqXaAOtTXBbXxX0AWamq7jqX6DLLNTVd2pfraCyzU1Saue/17apfdkHAJ/T+vOigs2ams3j4n9NcHeRz+Wigs1zr7rE9fJyePuP01BuAZhzP2/3xooLNuprGm5MQZn6CfvqxKpOigs0amqGqx/418Nfj30UFmjU1kfeAEicgXR3I9R/TXP/AMQWwVLhYRM9oidFBZt1NDqXVA6X0zcmQSBlSMGR3j05+uqanVXBGFtPDA4N3yke04I7SDOsCwvqaAbr4jiwILnqYVJANwmQfpAB/sayr8VWBlLq5pEJVqMQq+IcwLRxyDgZHfOllKMVbYLI06mljbfFDNLWEIGCgmFUgxLSZPeQAO+fare/G6gmyCowXdrFuPAGMjB/8A6V6sFyxqfoNmpoX07qfjU1fiQCQDIz6GBI9DH/ABq+lugWIDGRyPvH9/bVMVYtm3U1j2/UEfCupP8ALIuxzIme2tmg0mpqamgCa4fXeq3OdBjKgxuPMf3xr6ag741Tud0FBMgAZY+giZjvxxoVT+J6Z7kA4nECe5IMAd9a6XIrYXvk4b7a4WqT3I/pr4D/AJh/vnXQWOT3xpjLPorkDI1xuN+qCSDHciIHbkkaE9TFRKysrwlpuVuDj8j2EnIGl5+sVR4qzPmJm4cEhSoDSQsnH099Y2uBXKh422+WoJWSIBmI5+ur50o7bqD0abOSq+a0KZgG43MSRLHgj/bjRXpfXUcZqKzE2kJJVWz5Sexwe/rrFJN0CkGJ1y6z2nXx2jtOuRUJMR+unGsqqL6Agex/2GqGpSc9vt9jH9db7BzGdfDSHpoMMBolRAHlycgH/wA/99Z6okgkQZBBwR74PHb9NFmp+/6azV7QGmJAJ7n3/saAMaHtOAZ55xxOdXTdAKm085OI7yIiD6ax9U3NnEQVMEHIwYJ9h3I/TEjNr14G5aRySSFPImJk9gCGJIkzxpZTS5GSs3jqZTcBS1wYc9yM4b/MpBN0CRdOQCeOqdXceJAZWCkIQQVBwCWIyBcVE4HlOTxoH1io1NS1xyRgqDBGDZmWjy8jPqdB6u7/AHkOWbwlChgUwAZySMfLcFWCCST6HWbstBQ1+G+3phvFeqKQLLUaDkDzKCrZptFpByIB/CNTb9eQ0/LJVSxUj+Voq9vRKgx7e+vOat9A1ESq0GTUowTcBjxEkQaiwT6nKm6MkekdaCUKbC5qZUo5XNoDeHOMiVC8ZiSO0cus7jt7MbTq7PRdnvkG4fhZIuAIiQPK5KmJ4SOfl9QAu9W+I7qjpTgqjG5D2LKSCIjBhsd5PBA0L6l19qnhmmYBa1WuvDEG0MMSab9xM+VSOBOHYuKhCIllSGR3ifmtacASFcKwJHdh3jU5yaeHSXyvw+dh00b978QvRqpVRQSCAsjynxC1xBEwfISSJ9xrDuelVj5VIZSHqdldgXBYoD89QgmDgQOxMLRumPzNBCVBNPhRCOxtk8gqfN6LJng2bLc7h1c02RUoiTRzeCpkiqagDiRMOCYaJt41Pc1z/H9jVkyb/qdapt0Uk2+KqtIIIYKQOcgsOR2IOr9r1EKwp7hV8GuQEqnNjoAQAswIJknvJnjF293hq+EyAMhqCTEXKaYZLoHIKAe0R21ho0QNqEqx/DqMST2VgpkT3uc/+3308Wk8/wBGSY69GW14oyjHDpPklBJK5kcAjt2Mjhj2NpQpTPmViXnkMWOHI7kY+nHbXn/w7WNNartMhSinCpcywPmgkBAphRMYONZKfW3CimtQ0qTE3uCPEqlstxwon2tBiTwbRldJ/EI3R6wiKY8ikMA0EDtAP5eXRRRjSv0Po9AJ/BdmIAircb4tAA9x7ER6jGmdOBOulio61NTU1gxNB+u9bFAqLWZmmIgBQo5Yk4EkD7+2jGkz45IvEEhiqrIX5ZeZk8zx5ZI9NY20sCy4MHW/jFHpOqwri0MGJ7zJHDGIntyNLO2mqswGBElSwtaLoESRiT9sd9D+rUqTBlJAbseA0GZYxAH+2daafQwpHnA8plWLFYNszAj+Xtn7aSTtWyLsObIVtw4K1YZQsSU+ZQCtoiIE/SD37+gO7LSBAvYAcdz6jn19/vpD6N0gNVxUtZTgRCtBDEYbPlHIA+uY07bLqHjJcilACIkDIIBxBxgx7e+qQqhqdWLdXqzFiPEBcGLVPmjByDyO5zgGcTq7b9NDh28yO2B5TcoRjGYz5l/XjWmjSh5tLfiLFfNg2mD+Tfp7a2kFUEEGLSAecESGIOYnnjnGiMM2xeQZudqVci1cEqpMAAAAj2HzcmBI79u+n7BnYtdTJQwBTlRGJBAMXR34ka106FIqC5LloqeY2/Obh3A7gR7fndT6jRpmymQSSeDKyTBE579hxrXzyFIKUlhQIiAMemuDthM5Ht2xrqm8iSR9uNSpUAHae0mNOMRwAJJjvz6arfcAQPUY7yYJjnkxiedDOu78BSqVFDgEqDPIMYP6R7jjQHe9SY0lqKbfFBjMsCgx2i3iMTInuYVySdG0HNx1wosmCCYBA4OIUycgmBdjnvpY6n8TKGdoYm6LQYLeojgcgzxKjkHWTZ7qygEabmJyCIqB8BgSDaOScH6EzGTebAvXliFlQcG5snlRyxHqoEZzmNcOrqKbyXjGlgm56tXN7sQQlysImYABKsMAiPvH5cdF3bUriBAqAQcwqRmDPqwE9s+0Ya++sAI5I7fYWjGVPzfSJ76521IhWQ/KwCgrEyLmUqJiBhZjhj34RNvL4MaSYR3fVGapcTKyBcBC/wAsEScGDmY++g77uogZqIBdSGmG8oi2WB/lIJEA/MTGDb1UoBApGJlsQZWfmAxgfkR21xs6YJqTBKBYugqDcq8FobLFs8wR76rF3LIrBW6SrTbxcyAIc1S5gH8QaAVInyiCAsgdzv2268OjeHtU1eB2Eh77h/KzAEzBBJ0T2uxo1Ra4tSkvi1Cn8sgWQe7ABR7t6zpe31BnF1OkVRpKrl8MMSQOTjy41m5TdUDjtVjSOoUlFO65B5mUspKiJksFYFByQ4xyRjVG63ZUs4ItDKWZSSaiKckFTJC3SY5IH8p1i+Hfhg1KSP8AvO0pv5j4dStFTIKwwgkRyB2B41m6m9XZVGpsPIQCVBDIZnKEjBMEXDnggg6nqaDl7jRnRZR66j1JqyQx/wA0jzTBOCSIuDRBDLoi22NSqm6FY7d1k5m50GQ1gBORJN2D7DBxdMo0026uSHbxD5fVQgClh3QhrjxlbedYTWXFXxytUsxDsr/xBMgNCxPIwfSI747flhhD4WZDH1H+Ht6lrgNSa8AJ4cS1whSSSAajkEHjGLY0M2NrUKd+Wqk1IntTaxAfYsXcx2Ve4OtvVC70fCS0GmqPuWgXsYBWmDyqJABjlp+pX6Dm9G/+1SCKPdRTZu2JuI+/vqUVuVJ55+fubLDHejv1qKwqMJYrfAPy+WLSo+QhcGME+bkE5Nl0/FVpyptoEHzWyDgoTkl7ZjsOIKkXv9z/AOqLUjBpyv8AlZHh6ZInNwYqT2tGqtn1QUa1yyAzB3QjClSCTj07+sGZxD6O5RT9sexk9u4eOhq+3a5SpULlJxUW7mM21AoJkfNAU5M69DUyNIZ6koek0FRVYExJCtbcDkDuvb17dnunwI4jXoQb2qyb5wdampqaYCa89/aH1M0qktc9NQpsAwLpuJMERCqc8ZIjkeha8y/abVC1hmCVXgCSMjjuMmZ9NYxJ8CyKaOVacA3yGVcgElYMkZtgiQZPAODG03l1IlWhS1NUYkBoFMBuxkm0COxU++ltagYXAzBEyApIAgYn6jOYzkauXcKrKUBC5GAbjM+kAg54M4PM6E6JJjN0fqCq5ZgrkE2nzYJm3JgBOImJnmZ1t6L8QEUgplWUASQM8rMTIkj1nHbukU91DSwYNkAyLT2IIjn3EnPrxqG6qNTqB3865n8VinAMCAPr6aVspF2nH1Gqp1HcMsAqq2sQwAEXEjiJJOeMGDOg1TqZZhUepcTF6hoB8pkJJwZUjBg599CV6iSLVRjyZLWrAJibRiI5n11V06u9YoGp5PyqAplSCbjMGPKcie44Ol8TIeFJcjVvPiM1ZCiySJViWC4iEJiD9cdwO519N21gFQ1fMceoXJERM5BJ7aWOlb1xULxaBIKywifpGe8knjtojU6gzi1XiJOT5gFOAZzIloPMalKbu+5sdO8scttviEtByJMQJ4ggRzmef00P329rSCo7nkQcECR2H/c6DUt0wAghiO6k/MpIZYkzzJB9DA1T1Hr4FyhrnUKCgaLZMTBIJ7CPqZHOpuWo3VlkooIVKa1QcAVFkDuZUQeBgZA++PcXvKYGLsoJAnAI7GMEc9+Oc6zDdVVZSSF9cRxN0ntCgcZ/PVey3Dmt/GaSik3U0ZmK4ChlMktJEHsVjEaIpu2DR0N2Q4Y5DAQZEQIaQRjkkCMD7a7rbt3QMSXkgoLskYWRPeXwQR9e+qKtW8XrTZEYS1xksXJ8xgAUsCYEzzzzg6ajvUfH4jAANxUCAIA5BWROCTrPDUm21kN1cFO/IVXqsWHyxmCGN0jOe/HpPfgRR+NXZraoWwcOAwtIaVbBMif6a1/ESp4M3MWfNJQYADZLN3J/CJPc+mgPRKvh16bVSQiOGLCSAAZz/wA+h9tdelFbCMnkJ9YcgpuEPoGKmVGO0f3J9RrfU6hUE2tnyYnBUluAexxPuccanUdqWVwSzDwi1uDb3BWDkTx7A/bPR3ANGirEAqQjiYgr/N9QFggdidK6cQNO838LVVCD4lUU/NwVogEz9WK/kNZep/EDKSKQVbQqZAZWuWS7KwIuJJYEAdhoW24tqWi7Be0d5YhMDu3lGO506/D/AOzCpUptW3ThA0RRB8+CoisYhB5hI5gkY0aemo0Dk5HfRUrVtotY7imKdwldxTWqoSVUgFwbSDcQOM9hoP1GsiV3o1NvtUZSJfbmoqkNHIBCfi4Cj0zJ1t+Nel/uYqU6SeVahUAhSoVkDhl81wcKYMrBgtdmNJW4uoVGD/MQGVjm4Eh1cexAn76fa8jTapDEu7C0KhRjePDCBiP5gzCBAklZEzggao2XSlRqNWr8oHiMvJCgFh9LogD3GBOg/R/NN2EGWcnA9B6k4xGca2tuKguqE3B1wVzJYiEPoRHHt6Z1B6clcUzN10w90zqJZ92C8u6tB7NcVJWO5E/odd0dsR46tIKKzkQDkOgYCcjygAjBGPXQH4dEbi6YVUcsJGTTtOR2F0DnJB9Nd9K6gS9ZCWdq4qJJJjzyoP1kgfbUZaTTe32+fQqp2lfuVVajkoR/IqsfdfKs/UBR9B30WGztqBgYRwZAmQD39oIz7D2OifTPDr1Rtww8KjYiEDJKkhmn/Ozz3wB6a+0v4yBTC7jbyrD8NdBwwHdl7xk5PpOvVSe2vjuv2F2WrDXwrVIamhJYU2YMnMBuGGcgywMSPzMetIMDXjnTx4e5pNAhrZKk2sCLQZIJkPWSR/Ldzr2JBga7YfZQqOtTU1NMaTXmH7RNk1beqii4CnLi5QQCQAcnORxEz6c69P0kfG/RGrV6boSCFIIhsjnsQCZiJIjOllLarMcd2Dzbe9K8L50qIeFAgXSxgTxxJ+gOiNBoQeGIUrkW5H8rDMAyDx/tg7U+DHpzNpRiHKlTdIDTgMJPmmZ/DEZEXU/hxyAslQVgrBWJkEkSYmT75g8a5/HiC0ha/cjkq7XRkWwQ3LTntHOeDrmhuomJUiAcyDMk8jAhhIHcH6ab9z0RaFKo+cISbgWnyjBNv19PQaWq22SnNVUukAEj8UYFykwcDDAj3B0PWXYtp9Pus4O0LsSgwwOB8oJnkiY9TProoKtGjVWqAxNOkKZGALoJLczHP5nGsfSN4Ny5pLStEFmkeUAcRdySSoEEY7HRip0NWOBM4JiQIPfJ9Z4A7HRjl4Fe9Yso3nSV/d13FMkhgRAttCreSyx6kTBJk6WnV6ieQB2MISRIhgyEdoyRBJAB1VW3bBQpaxP5xMiJi8TaZkQAPw/fR7pXRStNWDyr1KJJyMJUJfB7ZPYa1JRe6TNceyBab87cikKbJaoIy3nJkKQr4jLNIxzBHGtFeqtSlTfylgScRdlyCpJOY99Zeub+pdtnQXELViDHkpVXtJ9VtI7dudVkM9N3dAbKjc/MGe2VLDnJ/U+s6df8jvuEJKCaavBPhoNV3NLxLmAcBsXAMGGCZ4nH2A01bGqpepWeLW8Ukjy3qhFNSZI82amfT89WslHZ0DQS2CpEoLWViAwcksS0mPQzbz2W+ipP705qOx8jG58qgDYMDiZJ4x99X2qEaPP1d03aKtz1UELUCX0qk307rEDqoHiArEYBJ5B51T1Lr4FPFOkvlLEU/wDEkyo/iEzabsgZwZPOvnVul+H02bSJpoTzyTOMz3P56UaO5JAcmVQOq9ybjM/6SwP1I9NTpPJTSlS+hZ1B2DKpIyikZJi4EkckxLH176Go0PaXIujjgHIH9db97vxUYsBku4PuJLAj9dYNzSBXHvE4n89OinY11erVETwgcFQCYhiFJhCfQXcfbjV+8p2IquSWZTUqKYwxVhaIxBUL9CfroJt3YMJcsqyVniRxz/eI1q3O7LsbvQwPTygCP/bGhoyx4/Y50gVd8KjcbemXBGQzFrRPoRJP1A16LVoiruq1NSHFSkxKyYLQVEntIjPaPbS9+xjpTLQ3LwVdmRRm1oUFpyDGWOCO2mbozVKNfdVd0kXsLGQAi1VCnjIljdHqT6HWWOlg2UNoFqi1QKdWiosPbwXi0zMmyoVP/Rryn9qnw8tIqad0JeFB/Ct5a31tF3fiPSdei9V+IUp16VQGKVwZi3lgVFZGgN2Mo8eqkctqqvuKG53NRWQ1EDPSbykybVJx6eW2dEXZso9meAvVkqinyjPtJiT/ALfQDW+izLYyKCwIMeWfLwowJ+xJ0R+N/gd9hVlAx27EGk5HEkkU2I4dYI940G2W5QD+L5h/IFlh7hiRb9PMDmRrWsYJcM2bbfuaNQt8xZaQBwfOQ7f/AMwPvrYjKm4oOQSrLaTMQb3psPXAEgnvrPugjrStLHzT5lGZZUgwZlQAP99Z90ZoqVuaxyLoxJEke+ZMxxqW279x9wU+G6zU9+KYny1QpHGBUA/QwdFKPUS1SrLWlajCm0TBkVFM+ovOTzge2vm2ZdvXFVbi9RjVeR5gtCmCFIIEXVrif/xrqzpfQyTUKkRKMxY2r5qSuCCe5g47dpnEHTbk+6X8lFaVL1D3SdgzPUan3pnxduOxcqbqE8MGVXXsRAwZOvX9u8op9QD+Y15ptKpo1NtUEFYNOowxK+vOYZAfuex16anA+mujTvakwfJ1qampqhhNYt7M84xPYx9dbdYN8wByD9v6nIxrn6i9uBo8mNnUQI78gxbzzJk9+x12FzkgCcYM/cnXO4+XHm7jEgf1jHfXFGs1ouHqTMCPaMjHrOvLbLpGX4w6hTobV3qEgSttoBJa4EAAkYMZyMTry3rPxFRdQLHotktYwamT/l+89hpx/aZR/etkyU5vplXHYMRKwJifmn7aQ+mfDFOnNVgaqBf8IsS108mAMd4PrHbXdpRjtt8mRlNOojN8Alv3gIzh0qU2YEEcIUt4kKZLSMMMTpz3fTbXkZlcFsxz2PqMYBOkT4YT908GswAVnvKgk2rWuTJ44KEjsQRyNP276rTnwmMGMg5u5kYmfpGs1Y1LAt3yL++2SIGPghok2qoqEgEtKjExJYDB0mdR+PGAihSVkGAWRpbt3b7Qbpxjtpu+IOtsjinTK+JEl4BgAYUSDnEkxwB6wFb4fTYtQqXITVSSVcXp4guMr6LBkqfLGex1aEKjvkrJcypOhm6AV3lJariJH4gGKxJIyM+YE9u3GhXxb0i0WpcCXRickEnBJnIm0YGJz7An0Hoo2zPY5ZakOV4VG5JphRkHj0gDnVnULy/lIhTIC8jjzCO5j/aI1DTmoajaKNNxpi58dVHHUFWmSwFLz5jJWRcQCQQFJkaX9h8RvSr7gKA3iUigLTaPDyWgffHGfbTjvNul2UC1HUgMSZJAtBhRC/M2OM6U+q7DwtwrBZC03zAKSZ8qjuYk57duddK1lNiR0U/KwP8AEPU6ho0i1Z3Qx5SYGFkSuPzP69wO13JKMMxOZ9yp/Py/pov1pYqMhUBAFEATZIBJHEZ+0/pk2LKqsjjLE29jIkDJ4yxMe2dXi/KT1Et1I1balRES7VCJARIz3PJwozmZJ7Rq3adee61D4CjuDaR2/CLmnQyoq0/8MnItJj15IieQY/vG3qe+Cj5JYsZJiIkQFxPbmRyfWRuxSyxU6C1Tf1lALCjup5BAJ+pwrjnnWjZVNrPiAChUcMFZpqUge7LPmEHAY4wfQ6DHqCAKCt5kZJNMDMLMeYwPSB/XW7ab+pWqFUoUqvAhqYY2iSCWeSP/AD31zzhXGPoOmPHw71/dbSiabFWBA8DcEh6ROJpuymFUm604tmMca10vi/d7yg6ps2JW8Eo4bzWmPLg9zH09caXdp03cBxZt1sP+IBTtIE9ijJd91g6a/hv4ipdPrGhVxTr1PJUgwHKgQ8gW8AcRORgmJ6M0nWB5IQeo7vqC+XeqLKjIIZIwWtIEfhMQZzmRGgi7561WoiUyASQtIFrQRCyZMljGScye3GvXf2qVVZ9tTIn+IhInEBgT/t+evPviDpZodRq/LT8Ry6g4UhzI4Ijkj0mddirbZNtt5CXwfuqlKu+z6h/8pVRiFqvd4bKAQUMkqSJAgjMRnQLqXSKdBadSQyuFgUwjFbhcFq3+YngzMGO2rfiOjAW9mZ8sRaqrABHljJBB5OPzjWfo+/YeLUKX7engzEBuFgsSQ+IBX1GI4nJ4s3CdHxNlIXEASsZBkw4748wJ574kQTKdu227lYqsoWo0/KCf4aso/wBUXHzZ7c61dM29ztuKlWKQLMpsgtgNCKeCAuewjuDn49Sm1V6XhMwaiqktUMkCn4qr5eMpz6+s5ldvabVKyvqO1apW2oBP8ZfDqEYgAqzCe3zcn1zosz0a1eg5e1bAy06a3PUWW8uTCeVInmYEaDX03otWDFShrKDIZgHULdEC6Rd6HIzgaPdDMUqVoBZVQMOLx/DA+YTAJeB3b31Gb2xxzlDxVvP4jPuRYKUElEqKxDKQy5DWuCcBirQeDkYjXqFFYUD0A/prx8V2V1QNcjAGl4lzAXN8jkkkC4W8QYB5g69goHyriMDH21fp5OUMmTVM71NTU1cUmhnUxnAk44/PI9MDRPS/8RZdFWp4bHH/AFCDgepBgj6Ed9cnV/8AX+Y8OTK3XkgqCQ4NpFs2keoEEAfXv30LffVa1/8AECimxRrSEtYRIMgkHIMZ+2rDfTpm9l7ec8z/ADMWiYUT2Ajtpf2vUaNJqgpszIUVnuZvMZaHLELj5RIETGRzrz41qZKvAX3JupIvmacvbJiwiMtAktaO050p1vh+sjG2tTW9gLfMxEle4Azn3GOfVspsRSDl7gRbcpYiSQyxJPdY57x3wl/EVXdbcSaSbhGjzgWsBdChgAT6Z9xI16WgltHSSVs37vqSGmduim8xTRVliSsAGYGcEnA7k6OdT3JdVNqmCtwMmcZA7GCJkYk6FfBlFBtDush603YDWFGZAqZDRaAT5hOPTGturU71ZVBu7y0XCYmSJjJkyZ+mpar81IjeLF7e7lBuTVbzLUeooJkjBAU85YWzoR8Pbs7be7o1ZAsILD5QzEQTJAi1nYYLY45GtvUP4lDw4sqq0rdKyysxJRjhh2xn2nQ/o/RTut0U3KlfCQEquSZbhj65mf8Amdei6Wlk44vz2hu2XUzYVCklSQLlHlR8pP8ApI9T+urup9fNCkHAZ6lVhTVUMZORkSCI9P01n8MB0dTCgWMApML8qHzDNpMGeze063b3erS27tVIKqysjFABeMgpP4uY/rrzYxTeTr3MWv8A/TFNwq7mkaIYAhw8wCT5pXDLIiQZEH01v6xSN1zyQkAkSfmX5zbJKkNlgewxgnSj8UdTo7h0CL4eBEDCAy1sA+/206LS8OjTRWeoRSC3p5GZCM9/lGYwPY86pKCVNIy3F4Yq7ikBSBZy7sXCQp/FI5BMmO3lHrONBEpDHiLMrctpy2TJcjIwO5EDP1faHVQzOqUq1owCK0IAVxbJBDHufNn8UzrBuxTap5lEkDxb3YdgB8zCWnjtk/XTqVYJvORLILVAsSEBgoScmIzGQM/X7k6y9U3EvTQREgmDdOY9MxnGmDrnTQrM9NcNFqrAWCB3UkKAOxOfroMdpD3cmODiT6D0H010wkmibVG9tlTBkQ5Md4UY4EmcRmYAicxnd0gJXqFCSKFNC9SoDYAFwWCjBYmFVT6ie+hTbu5bWbzRaGwYBOe/cT9ta9pU8KmlLHmYVKhkZCTYPcSGMe4PbUtRDJqw1W+IKKMUW+lTpsPJdC3CIDMqMXIIyWHIJGI0Z6nRp7mjTenVWk3JcKXLiAoU2xcPcrI151U6tVQG15OSZCsueZDAj1416P0dUfYUnYU5ale0iF5IJApkRGOPQ+2k8KspDb7wwR0ncXbql+81GhPKsG5MHysp7QB8rZXHYQNfUejv1Co+4qWPdMU0IVwqnyGkzTaQDOcGTPqAFPq21ru9JaLU6hwr06ptMkAAq88T2btpt+GeqA1K1KPkUiRmQePS0qvIGSTOmcpJF+mhGUvMLfWOmmlQZibuVDQF7+ZHUyRWyDHYTzM6EUnC0lpEHwEIqVAOKlQrgT68j6XaZPiRVJrK961LSXRD5XRFvDsMBjBAB5lCcZGkFd0WVE4VZ+5Y5P5Wj7aZLciWvHZLA0bnfOfCBHiGrMrkKtMqAEAHyqAcEZnOifStivjC2Med67ZWklMD1GT2iMkn6aEgjMm2EFzd1WCYHoWk/wD6+uim3o/wEMQtU3OIHyIrBEHGBDOTj8McjXPPg2PJm6y1Oolbb7emKa0ilqj5nlwGd/cm2BMAY99E+hopqU6VTCkwR62ut3fEBgf++sdXYKSlo/iN4gmSCxpogQHOYZCYjMcaz9G3BqV9orSgVal3mAN9R2aSJmItH0H5KlcHXbPz80HEh4r7N2ZckfLaTyGemxzHdWCHPtOvU9pUupoTGVBxxkA49tImw3yUqkEkhioLZlS+FuYiImOcxnInXoCDA1Xp9uy49zZ3eT7qamproEJpV+MKN5VSbYhla6DdkcekGOe59NNWgnX69sAyAxUT2nPIkegHPJGuTq8adlNP7Qh9a6wXqKoAKqPMXDRezWjgwCCpIkH5ZiYIAdU33hecoAVXFQEi4nsDcbuCSD/Ke8aN9QBNZlKqUIENCw7EqZk2zaC4ifvqnY+GQaQpNXWSZh2TMSBfOcYEkCeRri03FRWDZptnfw91ha9MlCDlQQqw6SR5iiwHE5kj14yNMPUNr5IpqBHcSWBmcSYx25zODB0N6Z0ClSqoVQoeTIAIAXiQBImM+2tPQ9yTVroWJUVSACwgeRTj7s2u/SaatF9K1HIn/D72bnc7RZsRjUpgkGQ1t0mOSSuY7njWqts4ClKgBuH8M+YAkcoYBX38o++h24TwtzVqL/8AT3CqwzFlRQhHMx+mO+mjcbcm1ipFouuQMxAFvaMxdPP4cT2TW8srXchtzRs+H60j90eklQO94uW4W3XMSGXlQYu9x3IGkr4p3CbbqLUaaint6qIGCkhSwJNxPOGOfbTf0fZWbipU8aaaUWcuO4cqwMDvaDj1j00gb/cu71qlVbbiHIgGxGAsQT+IAjH0z69MfNHJCWGM3S8MoAgQASXII92+Ut/f10sfGG6O73lPb02JUEIvfzsYJiftJPbR74e27VVpIsXWi548txGRjLFcLIH4eedWH4Xal1NXp1EYU28UvBzB86BQTkC485AMHUoeVserVHmm+2b0qlji1lMEHkHvOmDpnxAvh+CzFZFs3MBbMgiMzyn0jjXf7Qdq43lSq6A3w4gFVYH0k3DMyP6SNLW+20uhUFFPJXzRP1Ofz/rq/wBpInxY4+KlF5theygkKyk5AJwD3GAMaqvet4n8M0iouUt57gPmE4GAJjIiTHB0P2+5rKPJVDSIBsWG5GbxEgdyPrrul1Eq6szKSjSbAoU/hIMCSDJHYCQc655QdWuQT9SjeKbrXtLD5SLe2IK5AEevGcaw7ukn8je5kH2n9D/21u3lMU7x83pHcSYGB3wZ55OqKVVoiopjgNmDzniNUi8WhX6MwCmkiCfvEz+f9++vrIT+Ke3AMRjFpwNUtsnnBu+2e/MccTrWaDqAbRcSIOT/AFEarYpnqgLTMQbhxEnHrIgafN+oo7FaZHlSkgZgYBCrdAj+ZmLepEDSnWpVGKJcVLeRgTEhio7+5Yxph/abt2oUqKKTDi4j0Chc8TBMH2+500cmir8FbVq29UiRlmEdpx/v+ntpy6e5ob6pTwR5WK4LXAFDB7D1+ug37MurUKNV/GIVioCOcKADLAxkE+WDxg+ujfVesbdGSpTcEq3nIkeIj+WASBAE3C2RgnU523R36FKClfcJ/FGylRVghnUUjBEAF1ZTAn/OPedeTLRamQrqQRyCPT1GvbTTWptWZfNKhgUyCVIPl8qrmAOO5HsfLOpU13QFWkS7qD4iW+cAZDCMFQBEmCPppNN1hjdck2pIp/eiUIMy5ZyfUKDH2n/bTMd+SFQT5KaqcABSwW6c/MUxHtpV2qywLEKItzxESR+VxJ9/cDXdTqjM15ybmYXSbZJ7cEwSNbLT3M4IzobqO2arVUm0LSsJLEgQAbiSPUvGOdfK+22v75TCisXRkpB70AY0wE+QKMQP5pxnvoZ08mu6Kxw7pcJm9jELzJVAZ+pbWvrHWa61XVK1XwQQRb5cECItHzEmJ+vpqEYtTq+xRtNWO3T6oD0qTZt8Rc5UpSpICp9ZDhZ7WnXqtNYAEkwIk8n668j2G3cKj1MlgF74LILgLsmZp/kdeva3pncSk1TJqamprqJk0D+IKAYiRMcZPP2/r2/oc0s/FasGV0uxhgpOQfpMe5GYJ51xdcr0sepXS+0LG86BUe4mtIM5UFWA4gwxmBngeue4DbEvTFlFbSTBDOKiAKIuIYhZBPIIImdeg1q4CryLsMZmJH4gIuyYkZzPGuNhtlphgFVWm5owJJ49sQJ4415MddVnP0LuFgjpGzam3mQqQhM+VhJYT8hjIHp99ZuiT++7r5jNZsgeiR345Gj25rRVceUlVGLsgR9ciZOgHQqk165wbq1aJJB+YrAj/oOvZ0n5EMlwgNutn4m56hSnLKrKJzwVBj2uBg+g0W2248fb0HZbxUpi4kWQwGbSBEgzgmMcjQvd17esVECyKlI9+YDNP1/51308GntAVGaFWr8vzFUqlj5YzFOfeNGvTSROXqvcPbRgKe7JV6loppb3awFgveAfEGfSfprzPqFUDptI3TuKzvVczB8znzDgE2rAPABPeNNHxH1moB/6Z6lIuAzRKBzBCgcEkAduZAjGELpfRapq+HUpALgW3esQARM5/v0rpy8mTknyHPgL4hIa2rTdguQCQFI/l5AH999OXWvitDTNKntvDB/HetISwg5YQSR2kzjnnSjtNrU2xIQOE4lbbZ4tM8wT+mvlWqjsDVtLAHL2sT3hVEKPzH++kb3Svsam0jB1qhuatRTVEqohb28tpxaDENPPrgax0dkVLoxBABJaSJEeUkDOccDseexp9sGlaViB+EkWN/plYx3WSPXQradNqXtJIUSQSDUN6tNpKZi4AEwI55GqKViNH1awAsuktiYtEZwsn0/r9ZN/CW2G18Wqq+J5PCpIRIepUYEDIyBbP01V06sirAQVGBMgIzgMJ/xG8sgdh37wBnT07ejck7esS7tUaBb5sfi8oASBAEQe2Nc2rbW3t3/ApBJOxaXc1gwAhXLG8FVZbpggqQRbP9McaKjwdwwTdotB4hayIVpE+jAwo7ZH2jv0m08VXG2mpUpVGtVqkVG4gq0gt+MjvPA7a63O9altDU3CuldnCLTabhBl3YE4x5QG5yfQaq3uwv8ATMSrkD77pRoO1N0YMpKkhyPQggmQARx/ZNNR4bzNKsATcpkEAAZ4k+3po11Zr6dMU1uYLNJgptqISZW3s62mUHEYxjQrprMXhhCwQVIMfcAZWcTgjHpp4u1bJtU8HEg1qKt/Da9LQABdDAgmcsDxIJPOm/8AaBReogVqcuEZFIIhmNpwOZNohWgntOsWx6WrmVprchDrS87KCpBuXtyINoBjkevXxGTuUYv84gG6UgyOSuINvJWONVg8GUJfwjSncWkQIgyP8y4+uOPrpi69ZWrUqcgXh1EcAx5cfy5/pGhuzV6dSa1FytpUVFAqEhSDIZRDgWxdmBieIyb3f1Hc18hg0qDmALTyPW7t7aGs2XhOoUN3wP11qVFqFTzLTlgCD5VIJIBjIBnuOfyWuq7OpT3I3FG9A7FlKDzAE5wuJ5xxnWmklxSqo/h1CoYHiGwcjkgiZxwPTWrq/ggQbmwSq3yZOBEDgmP10nc2cvKosE9SpDdqLabU6yySsAU2nkrxa5MSIz2jjWChSjB54E8j1J9BI9P6aZNp0txapuY2gsEqWhY/mvMCTgczq2vt2QK7I/hkAhmkrn3AI/v30qlWFwS2qXcx7XdhDUqqcUaZFMnkMfIp+vmL+x+mCNDa/vFbaGZpLSRqsQf8PxPuZRcT3b31G6CXY2sopr5nYqVBgM0G4AkCR5ivfEmJJdBqWrSSiqv4jhASGUESjNnJAuXEzhW7a59aW1WuePp8Y8I5pjTu9+TU2obH8UMy+vmWqe3b5f8ASPbXp68a8q2fS/3je0lBtFNJJMsPPccT3tA9ONeqIsAAcDT9MqgPqO2dampqa6iZNCOuUyYIUNbkg9xB4weDB4PHrovof1FTOBMwIxHOSZ9pxrk6tJ6dMeHIv16MN5UuBRSVTvMi4BiLpB+pjudVbLa8WhlK/MTMHEAEGZOc57fTV6BbjJNoY4nGGFvfgWER2z660UqqkGCYmA2Fk8SCILemB214a7qJ1/iLvxWiNtwXQAyLZEOoCligYi7BA4PeO2kna7vdbWgjIwUs3kBWWPiklWu9/EPPrpr+KTUrXqqHyC0EsAoui5xJ7kRGIjjJ0G67ULqBVQUv8NRZ5gFQASAYM2iQJ9M99etoPbFIk/Y76r1PaUdx4lR/3p0BHldREchiqw3sJnPtOlbrXxTUrxCCmqtcoXJUnkzg+nt9dbep/DexVRToNXq1mIAqWMKfmyJMxzjnH2MmPh79nUolSuCqus2xLD0J7Lj3xp5akNNb5P8AUk1ObpCqBuK8N4uWbKl3m9TEkKGjAHMDJjTLtei7tUJbzLwJaZnss+aeeY/4aKHTxRaVdXp+hVRj/qpp5e+GH3GtHUqPiU7qdEFRFxcgXAcjIbHJwBJEeupf5UZYXz9hvBaErb9MqXGNzWVpaAB/BgZ+TzKyxHLXHBidatx0aoXUQVc8+GzCmfcGT4frkHPrzraHpJdIp00OQoUHg8+UDOSJ9xrMvXBgeIbOCikrI4kFiLSMDHqfTWuc5Zivnz3DbFcmKj0yohtteosmHUiTP4SUBBgj5vWcZFva9OYSLXQNz5YB45UAh4PcgfXvqjrOwpgirctRHHkYrDgjFr2mbgRyMd4PGse2e1od3tPALuJB4NrSD9R+QGdOrasS4p0Gk3gEoQyqsfK701YH1CpIHrByD76zUOmFlqCg9NGq3eLXuWRebiqWSKanjJEDGZJ1XvKyvBBVwBggC6OchsNA9Bn9NcU9xVaCKrexampgdoJ8q/YDvHB0rj6MZSXBl6j8MqLtrtwzVH8NvE8wRBTLXOTOZvAEfy+40QodH3dOm1Nqq7hB5TTrKzp2MBiAydozjkE61VKl6QN14dckFzCkvAgSpVoA7AHv3Jz2Kzr/AA03PiVGESlJ5kfzmhKxkgwwK8xOCSnKs0/nJqjHsAF2PhSiqStTJ27k3K0/PRcA3iQMxdjg/MCPTqUA3mWGJdQSf+plkT7mJgZORq4bGs4K1yogxDCc9jNyn/VLGPTXTJVoi7+JUCxAD3DIPHipFvYw0j76du+6Eo3+CDbFRFJxAJDQB+AZDE+lxHsY0l/FPR9yjODVLHzlw1rL7G0rFpj5gOcciNOY3LlJXbVSzgXKRQKY9wRBGMi0454i/bb1R5dzLMplVqKah5BMFVKkmMecwR7QBauzj9DdqfIF+D/g+olNWLIoYFmW0uimYwAwAJHJDR9sBV6j0opuKlNoJBaPphhM97YBB9CDr0mpulrVLv8A1CjCiGJVvcAEEH6A98aCftA6XSpmm9Pyta+IiLTIkEKZJYiftpoark8jKKQk9IrW0noMpIZpQgxaR5jMzjE/n9if/wAFBfxGqARBg4gQckkxMZiZ49dCq27CSIBZkHYQG7kemB+Y0Opb96jgDzMCIjmZxHp9uO2umnLKOfUw6Gr97phiuCACzQZIQCYEnDFYQHnPMnXLbjc33FLy4JBBBKziAAcRhbYnHoMZdqKxktt3Y4LMF8QEKJAayDzkyeQPsb+FepM9TxQYZPIlFQSVEQXJ4BgkKBxN3uZywrMWQW3Ugxai7MFgLYPMwMggE8sFtGMZJAIwC69F6fRWnReiwlTJliQFioDYSBgeIPfBkc6Ib3bbaoyGv4YqG4RaAAGIFqsYLMAAAMmBxzr50P4dSmTSohsOGKM1wX0erzZIwE+Y8nBxx6zTjUP0LwVPIy9D6IlCozzlyLf/AG4An0En7+x01DQnZ7cSpYhioJmMSZGCeO8985J0WGunpm2rMmfdTU1NdQhNDOq0mJFpPeQJzPGRxkc6J6y7ukDyJ7j665+o+wNHkXKe2JYA5AB/EZnntwCwP5D01YUN+SrZE4EjiOxg+mP+NEHokfLE9yfT09tYfBuZmCk3RcGEDAMc8gekd9eFFNSs67tGTd7NSCzIUb+Zz4gz6BmP9B2GYjWDcdP24WKqFIyrKGWY7kMLR+umDbbLy93zMlpAI4EycfTVO/6N4oCsQoz5RlZwcgxP2iNUSzmzLFSi+zpSzXOe1qNUIBAmGtIAz3II7nMav3G7LGEJQAA/MrMZmLlyc4IAn6jjWqv8HkEwitANrFzAOPUlhPt+msqfDJvBhJjOVeAc/j4P/HfVnCDd2/zF3SMB6pTJuvipFsgsRI7QbXGZ86T25zOKv1xaZiopqR2ksufZmJX6wv0Otm/6ZTpTey1wQQyVWQKuZxaVA47Ax21krbZGQFBcDnyTVZMcXOEkHAyW+hGuiMY+hJtmsbwsGG3QJGSHF1M3HMPAqCe3ppVO5SoWN3hzBtqpepjHz8x3BJGiNLpdS1Wp/vCD5rVp+IBPJuQhkJjgRrZS31XAsd+FaoyAKoyJ8wliCMh+w+h0/F0ZzyC22RqQahDgTaqyqwD2Cyp/1Gc8CdcVOiKZv8zegmoy+5MYPbPEd9aelrWYeJUcFnMKJTyx2AkBeRxxzPBF/UPhzcOCXIakIhaal8+6hvDX3OhSp02Lt9gZU29AZDOACAz2hkybRcwnwwSYkwPX10SXZ06YUeIAxk+Wk7PnksFPlMDnk+utuz6fUsAdFKzKTBYFTaMpSE8kBSGMzgiYtai1G6pToMGJ858oYBjhrVuJE9+PXjSy1I8J5HjF8l+02TkDxCKgiQGS1wOOG8xiRm4xMRnXe22gRbSigfMLKdwOZ/EzfoB9dGdj06nUVatn8QrAbBlbrrQRODHEA+2NZ97sqFS1KtAsLZEXqUafZ44I+U9vpqHitumy230Ay9dpMwVKtJSvNz08jm0qSFjg8z+ZOtVTcohYvT2jBohkqLgnGUmTJgQG59datj8O0aDXUfEPcKVWoV+l6ll78n88zm6huds8ndB1aD5H8CoPSSKasRg4xj076fdBvyitSrJXvKm4o2vt6KVaZ5CuYBHFoJxxwZxntontetVbCayvSEcM1GPX8JDSP00C6LTqoHTZUYpEhiayVWUT/KsBFGP5j7kY1aOq17gtvHzP4NKjTSPpezTiAMntrHoxk/T9f6MU2GOkdTc1sl6lN/kcCBIOVvvtfv5c944I0E/arsldaTKbasMoF2Ckys8wS0wRpqqU6tJrvCDoYLOvMDMNShfN6NLER21x1D4Zob8B6qVUgWxIUkAkgm0sCJJIYEHOdLptQluvBryqPCKu3eEcpIbPdiT6GecjOiPwb8HVtw1zLUFIGDUUXBW+gORPMTH003dX6LToVqm3oloUCxmyZKgtkwMFtNvwodsaKUaVS2qPNUSoAXZ7QLlD8jAgqdehPWahaI7E3ky9O6DRpqKb1qilsLNT+E2ICnExgYMjiD6kNn8O7ajJsW9cEoIAnJXhQs45MnWnc9Lo0lCptXqE4JWzM92NwJHbjjtAMZ6SOtWKO0SQJvZxADz5gqLmY9Q2vPc3Lj6/2WSSLtpQQNcUVQJIZQLuDNz5CQI8wYn3HGul3R8O5AEpRcCFl3nAsVhwQf8AEYSfQjJ0fuzuQHQuIM3AKhI4BEs0dx+f1wp8N3V/FILTdJZmZRMfIrHJEYOBk+XiBYw3kxhjYdQUxeVBI8tMG9vXMYJ9hx/Q+NDOn7QU1CiPeAc/UkmdExr0On9iUj7qamprpEJqmsNXamknDeqNTowuuq7TojGpGuKXQp/eKLUBL9PDGcg+qkifrHP31ZR2JA5J925/OBolGvsaF0MfUPEYv7jozNLG2ZOFJAInuTIn/T/zqUOhoJlMnJ8xMn3MDHtGj8akaq+m9GLvF9+jqfwsJ7eIVjjIt4+mh1L4XYk3y3oHrVagHbggA47H6cacY1I0q6Vr7xu8X63QwzXeZTEBldgY9IGIP31zu+k+UKirnlmJbtEeaTkY7x+hYo1I0f4v/r6B4goCnUprb4Vy5FsBgfyA59c/Q6FUuhtcz/uzZjBZS68fKxMkD6cT6Z9Et1LdYula7r9P5NeoK2/6QtUKvhklQYDEjJwTIBBxPfudC2+HwrDMROLmpgTABLLHcTiOQAMGX23UKg6F0dfeDxBV2XS2ps3ka1gJS5GW7gspJDCcT64xra1IKJsMfiPJAHcjuPfOjsakax9En3+geKwEdqGAgKyciBcD9Ownjn11kqbMKVVKAWoSYqWL/CWILTEAwbQOST6A6aAo1LdMulr7weILK/DqxBYsB8qEkIPqMyx5LHJJJxOr6HSVX5AFI7hRk8yC9xH56PxqRofSyf3jN/sKLdP3ZUh3SpMC2CikHJYGSQQYA9vXvdttlVojL3AceU8EmVaDkZBDRgz2xpojUt1j6RtVu+hviewo7npK1GPiUhLTNRT4ZAxaO4cx3PpoZuv2cU6hBarUAGQq2Y+jWz+g16DbqRrV00kqUvoG++wBXamxUE2qAtzm5oHczMn6/f32LtIEBj39O/r6/fRKNSNZHpGuZGOd9ga3TlME8juWM/fOR7ce2rk2izMDWyNTTrpop2ZvZUABq4araso5IGp+8L6jXRGO0Vss1NfNTTmEGvupqaAJqampoAmpqamgCampqaAJqampoAmpqamgCampqaAJqampoAmpqamgCampqaAJqampoAmpqamgCampqaAJqampoAmpqamgD4NTU1NAE1NTU0Af/9k="/>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cache2.artprintimages.com/p/LRG/22/2245/PE2ZD00Z/art-print/white-overseer-with-african-american-field-hands-cutting-sugar-cane-c-1800.jpg"/>
          <p:cNvPicPr>
            <a:picLocks noChangeAspect="1" noChangeArrowheads="1"/>
          </p:cNvPicPr>
          <p:nvPr/>
        </p:nvPicPr>
        <p:blipFill>
          <a:blip r:embed="rId4" cstate="print"/>
          <a:srcRect/>
          <a:stretch>
            <a:fillRect/>
          </a:stretch>
        </p:blipFill>
        <p:spPr bwMode="auto">
          <a:xfrm>
            <a:off x="1828800" y="3200400"/>
            <a:ext cx="4445000" cy="33337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lowcountry.com/blog/wp-content/uploads/2012/01/Rice-Plantation.jpg"/>
          <p:cNvPicPr>
            <a:picLocks noChangeAspect="1" noChangeArrowheads="1"/>
          </p:cNvPicPr>
          <p:nvPr/>
        </p:nvPicPr>
        <p:blipFill>
          <a:blip r:embed="rId2" cstate="print"/>
          <a:srcRect/>
          <a:stretch>
            <a:fillRect/>
          </a:stretch>
        </p:blipFill>
        <p:spPr bwMode="auto">
          <a:xfrm>
            <a:off x="34636" y="0"/>
            <a:ext cx="4800600" cy="3390900"/>
          </a:xfrm>
          <a:prstGeom prst="rect">
            <a:avLst/>
          </a:prstGeom>
          <a:noFill/>
        </p:spPr>
      </p:pic>
      <p:pic>
        <p:nvPicPr>
          <p:cNvPr id="1028" name="Picture 4" descr="http://www.niu.edu/~rfeurer/labor/Images/cottonsouth.jpg"/>
          <p:cNvPicPr>
            <a:picLocks noChangeAspect="1" noChangeArrowheads="1"/>
          </p:cNvPicPr>
          <p:nvPr/>
        </p:nvPicPr>
        <p:blipFill>
          <a:blip r:embed="rId3" cstate="print"/>
          <a:srcRect/>
          <a:stretch>
            <a:fillRect/>
          </a:stretch>
        </p:blipFill>
        <p:spPr bwMode="auto">
          <a:xfrm>
            <a:off x="4823691" y="1447800"/>
            <a:ext cx="4676775" cy="4762500"/>
          </a:xfrm>
          <a:prstGeom prst="rect">
            <a:avLst/>
          </a:prstGeom>
          <a:noFill/>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3374231"/>
            <a:ext cx="4445000"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610600" cy="5791200"/>
          </a:xfrm>
        </p:spPr>
        <p:txBody>
          <a:bodyPr>
            <a:normAutofit fontScale="92500" lnSpcReduction="20000"/>
          </a:bodyPr>
          <a:lstStyle/>
          <a:p>
            <a:r>
              <a:rPr lang="en-US" dirty="0" smtClean="0"/>
              <a:t>Pre-American Revolution</a:t>
            </a:r>
          </a:p>
          <a:p>
            <a:pPr lvl="1"/>
            <a:r>
              <a:rPr lang="en-US" dirty="0" smtClean="0"/>
              <a:t>There were few African Americans in South Carolina.</a:t>
            </a:r>
          </a:p>
          <a:p>
            <a:pPr lvl="1"/>
            <a:r>
              <a:rPr lang="en-US" dirty="0" smtClean="0"/>
              <a:t>Masters were forbidden to free their slaves, although many did so in their wills.</a:t>
            </a:r>
          </a:p>
          <a:p>
            <a:pPr lvl="1"/>
            <a:r>
              <a:rPr lang="en-US" dirty="0" smtClean="0"/>
              <a:t>A mother’s legal status determined her children’s status at the time of birth.</a:t>
            </a:r>
          </a:p>
          <a:p>
            <a:pPr lvl="1"/>
            <a:endParaRPr lang="en-US" dirty="0" smtClean="0"/>
          </a:p>
          <a:p>
            <a:r>
              <a:rPr lang="en-US" dirty="0" smtClean="0"/>
              <a:t>Post American Revolution</a:t>
            </a:r>
          </a:p>
          <a:p>
            <a:pPr lvl="1"/>
            <a:r>
              <a:rPr lang="en-US" dirty="0" smtClean="0"/>
              <a:t>Worked as farmers, laborers, and tradesmen</a:t>
            </a:r>
          </a:p>
          <a:p>
            <a:pPr lvl="1"/>
            <a:r>
              <a:rPr lang="en-US" dirty="0" smtClean="0"/>
              <a:t>Free blacks suffered from Discrimination- Occurs when people are denied their rights or treated unfairly.</a:t>
            </a:r>
          </a:p>
          <a:p>
            <a:pPr lvl="1"/>
            <a:endParaRPr lang="en-US" dirty="0" smtClean="0"/>
          </a:p>
          <a:p>
            <a:pPr lvl="1"/>
            <a:r>
              <a:rPr lang="en-US" dirty="0" smtClean="0">
                <a:solidFill>
                  <a:schemeClr val="bg1"/>
                </a:solidFill>
              </a:rPr>
              <a:t>William Ellison </a:t>
            </a:r>
          </a:p>
          <a:p>
            <a:pPr lvl="2"/>
            <a:r>
              <a:rPr lang="en-US" dirty="0" smtClean="0"/>
              <a:t>One of the most successful free blacks in South Carolina</a:t>
            </a:r>
          </a:p>
          <a:p>
            <a:pPr lvl="2"/>
            <a:r>
              <a:rPr lang="en-US" dirty="0" smtClean="0"/>
              <a:t>Learned how to make cotton gins and bought his freedom in 1816 at the age of 26.</a:t>
            </a:r>
          </a:p>
          <a:p>
            <a:pPr lvl="2"/>
            <a:r>
              <a:rPr lang="en-US" dirty="0" smtClean="0"/>
              <a:t> In 1860 he owned 900 acres of land, 63 slaves, and a large house.</a:t>
            </a:r>
          </a:p>
          <a:p>
            <a:pPr lvl="2"/>
            <a:r>
              <a:rPr lang="en-US" dirty="0" smtClean="0"/>
              <a:t>1 of 1,646 South Carolinians who owned more than 50 slaves.</a:t>
            </a:r>
          </a:p>
        </p:txBody>
      </p:sp>
      <p:sp>
        <p:nvSpPr>
          <p:cNvPr id="3" name="Title 2"/>
          <p:cNvSpPr>
            <a:spLocks noGrp="1"/>
          </p:cNvSpPr>
          <p:nvPr>
            <p:ph type="title"/>
          </p:nvPr>
        </p:nvSpPr>
        <p:spPr>
          <a:xfrm>
            <a:off x="457200" y="152400"/>
            <a:ext cx="8229600" cy="762000"/>
          </a:xfrm>
        </p:spPr>
        <p:txBody>
          <a:bodyPr>
            <a:normAutofit fontScale="90000"/>
          </a:bodyPr>
          <a:lstStyle/>
          <a:p>
            <a:r>
              <a:rPr lang="en-US" dirty="0" smtClean="0"/>
              <a:t>                               Free African-Americans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When war broke out in 1861, William became a very devout supporter of the Confederacy. </a:t>
            </a:r>
            <a:endParaRPr lang="en-US" dirty="0" smtClean="0"/>
          </a:p>
          <a:p>
            <a:endParaRPr lang="en-US" dirty="0" smtClean="0"/>
          </a:p>
          <a:p>
            <a:r>
              <a:rPr lang="en-US" dirty="0" smtClean="0"/>
              <a:t>William </a:t>
            </a:r>
            <a:r>
              <a:rPr lang="en-US" dirty="0"/>
              <a:t>turned his plantation over from being a cotton cash crop to farming foodstuff for the Confederacy when his grandson joined a Confederate Artillery Unit. </a:t>
            </a:r>
            <a:endParaRPr lang="en-US" dirty="0" smtClean="0"/>
          </a:p>
          <a:p>
            <a:endParaRPr lang="en-US" dirty="0" smtClean="0"/>
          </a:p>
          <a:p>
            <a:r>
              <a:rPr lang="en-US" dirty="0" smtClean="0"/>
              <a:t> </a:t>
            </a:r>
            <a:r>
              <a:rPr lang="en-US" dirty="0"/>
              <a:t>After Ellison’s death on December 5, 1861, per his wishes, his family actively supported the Confederacy throughout the war. </a:t>
            </a:r>
            <a:endParaRPr lang="en-US" dirty="0" smtClean="0"/>
          </a:p>
          <a:p>
            <a:endParaRPr lang="en-US" dirty="0" smtClean="0"/>
          </a:p>
          <a:p>
            <a:r>
              <a:rPr lang="en-US" dirty="0" smtClean="0"/>
              <a:t>The </a:t>
            </a:r>
            <a:r>
              <a:rPr lang="en-US" dirty="0"/>
              <a:t>Ellison </a:t>
            </a:r>
            <a:r>
              <a:rPr lang="en-US" dirty="0" smtClean="0"/>
              <a:t>family contributed </a:t>
            </a:r>
            <a:r>
              <a:rPr lang="en-US" dirty="0"/>
              <a:t>large amounts of money, paid $5000 in taxes, and invested a good portion of their fortune into Confederate Bonds, worthless at the end of the war.  </a:t>
            </a:r>
            <a:r>
              <a:rPr lang="en-US" dirty="0" smtClean="0"/>
              <a:t> </a:t>
            </a:r>
            <a:endParaRPr lang="en-US" dirty="0"/>
          </a:p>
          <a:p>
            <a:endParaRPr lang="en-US" dirty="0" smtClean="0"/>
          </a:p>
          <a:p>
            <a:r>
              <a:rPr lang="en-US" dirty="0" smtClean="0"/>
              <a:t>Undoubtedly</a:t>
            </a:r>
            <a:r>
              <a:rPr lang="en-US" dirty="0"/>
              <a:t>, the greatest accomplishment of William Ellison was his transitioning from a slave to an entrepreneur.  </a:t>
            </a:r>
          </a:p>
        </p:txBody>
      </p:sp>
      <p:sp>
        <p:nvSpPr>
          <p:cNvPr id="3" name="Title 2"/>
          <p:cNvSpPr>
            <a:spLocks noGrp="1"/>
          </p:cNvSpPr>
          <p:nvPr>
            <p:ph type="title"/>
          </p:nvPr>
        </p:nvSpPr>
        <p:spPr/>
        <p:txBody>
          <a:bodyPr/>
          <a:lstStyle/>
          <a:p>
            <a:r>
              <a:rPr lang="en-US" dirty="0" smtClean="0"/>
              <a:t>William Ellison</a:t>
            </a:r>
            <a:endParaRPr lang="en-US" dirty="0"/>
          </a:p>
        </p:txBody>
      </p:sp>
    </p:spTree>
    <p:extLst>
      <p:ext uri="{BB962C8B-B14F-4D97-AF65-F5344CB8AC3E}">
        <p14:creationId xmlns:p14="http://schemas.microsoft.com/office/powerpoint/2010/main" val="2704258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791200"/>
          </a:xfrm>
        </p:spPr>
        <p:txBody>
          <a:bodyPr>
            <a:normAutofit fontScale="92500" lnSpcReduction="10000"/>
          </a:bodyPr>
          <a:lstStyle/>
          <a:p>
            <a:r>
              <a:rPr lang="en-US" sz="3100" dirty="0" smtClean="0"/>
              <a:t>What is </a:t>
            </a:r>
            <a:r>
              <a:rPr lang="en-US" sz="3200" dirty="0" smtClean="0"/>
              <a:t>Mud-Slinging</a:t>
            </a:r>
            <a:r>
              <a:rPr lang="en-US" sz="3100" dirty="0" smtClean="0"/>
              <a:t>?</a:t>
            </a:r>
          </a:p>
          <a:p>
            <a:endParaRPr lang="en-US" sz="3100" dirty="0" smtClean="0"/>
          </a:p>
          <a:p>
            <a:r>
              <a:rPr lang="en-US" sz="3200" dirty="0" smtClean="0"/>
              <a:t>What is Treason?</a:t>
            </a:r>
            <a:endParaRPr lang="en-US" sz="3100" dirty="0" smtClean="0"/>
          </a:p>
          <a:p>
            <a:endParaRPr lang="en-US" sz="3100" dirty="0" smtClean="0"/>
          </a:p>
          <a:p>
            <a:r>
              <a:rPr lang="en-US" sz="3200" dirty="0" smtClean="0"/>
              <a:t>What is a Protective tariff</a:t>
            </a:r>
            <a:r>
              <a:rPr lang="en-US" sz="3100" dirty="0" smtClean="0"/>
              <a:t>?</a:t>
            </a:r>
            <a:endParaRPr lang="en-US" sz="3100" dirty="0"/>
          </a:p>
          <a:p>
            <a:endParaRPr lang="en-US" sz="3100" dirty="0" smtClean="0"/>
          </a:p>
          <a:p>
            <a:r>
              <a:rPr lang="en-US" sz="3100" dirty="0" smtClean="0"/>
              <a:t>What was the Missouri Compromise?</a:t>
            </a:r>
          </a:p>
          <a:p>
            <a:endParaRPr lang="en-US" sz="3100" dirty="0" smtClean="0"/>
          </a:p>
          <a:p>
            <a:r>
              <a:rPr lang="en-US" sz="3100" dirty="0" smtClean="0"/>
              <a:t>What was an Overseer?</a:t>
            </a:r>
          </a:p>
          <a:p>
            <a:endParaRPr lang="en-US" sz="3100" dirty="0"/>
          </a:p>
          <a:p>
            <a:r>
              <a:rPr lang="en-US" sz="3100" dirty="0" smtClean="0"/>
              <a:t>During The Nullification Crisis what two political parties were in South Carolina?</a:t>
            </a:r>
          </a:p>
          <a:p>
            <a:pPr>
              <a:buNone/>
            </a:pPr>
            <a:endParaRPr lang="en-US" sz="3100" dirty="0" smtClean="0"/>
          </a:p>
          <a:p>
            <a:endParaRPr lang="en-US" dirty="0" smtClean="0"/>
          </a:p>
        </p:txBody>
      </p:sp>
      <p:sp>
        <p:nvSpPr>
          <p:cNvPr id="2" name="Title 1"/>
          <p:cNvSpPr>
            <a:spLocks noGrp="1"/>
          </p:cNvSpPr>
          <p:nvPr>
            <p:ph type="title"/>
          </p:nvPr>
        </p:nvSpPr>
        <p:spPr>
          <a:xfrm>
            <a:off x="457200" y="152400"/>
            <a:ext cx="8229600" cy="838200"/>
          </a:xfrm>
        </p:spPr>
        <p:txBody>
          <a:bodyPr/>
          <a:lstStyle/>
          <a:p>
            <a:r>
              <a:rPr lang="en-US" dirty="0" smtClean="0"/>
              <a:t>What we did Yesterday?</a:t>
            </a:r>
            <a:endParaRPr lang="en-US" dirty="0"/>
          </a:p>
        </p:txBody>
      </p:sp>
    </p:spTree>
    <p:extLst>
      <p:ext uri="{BB962C8B-B14F-4D97-AF65-F5344CB8AC3E}">
        <p14:creationId xmlns:p14="http://schemas.microsoft.com/office/powerpoint/2010/main" val="1564052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172200"/>
          </a:xfrm>
        </p:spPr>
        <p:txBody>
          <a:bodyPr>
            <a:normAutofit fontScale="92500" lnSpcReduction="10000"/>
          </a:bodyPr>
          <a:lstStyle/>
          <a:p>
            <a:r>
              <a:rPr lang="en-US" b="1" dirty="0" smtClean="0">
                <a:solidFill>
                  <a:schemeClr val="bg1"/>
                </a:solidFill>
              </a:rPr>
              <a:t>Abolitionist</a:t>
            </a:r>
          </a:p>
          <a:p>
            <a:pPr lvl="1"/>
            <a:r>
              <a:rPr lang="en-US" dirty="0" smtClean="0"/>
              <a:t>People who wanted to abolish or end slavery.</a:t>
            </a:r>
          </a:p>
          <a:p>
            <a:pPr lvl="1"/>
            <a:endParaRPr lang="en-US" dirty="0" smtClean="0"/>
          </a:p>
          <a:p>
            <a:pPr lvl="1"/>
            <a:r>
              <a:rPr lang="en-US" dirty="0" smtClean="0"/>
              <a:t>Abolitionists manned the Underground Railroad and had limited impact in South Carolina since the state was too far from a “free states” to make this escape route effective.</a:t>
            </a:r>
          </a:p>
          <a:p>
            <a:pPr lvl="1"/>
            <a:endParaRPr lang="en-US" dirty="0" smtClean="0"/>
          </a:p>
          <a:p>
            <a:pPr lvl="1"/>
            <a:r>
              <a:rPr lang="en-US" dirty="0" smtClean="0"/>
              <a:t>Abolitionism grew in the North, and was effective in South Carolina only in making slave owners more determined to hold onto slavery.</a:t>
            </a:r>
          </a:p>
          <a:p>
            <a:pPr lvl="1"/>
            <a:endParaRPr lang="en-US" dirty="0" smtClean="0"/>
          </a:p>
          <a:p>
            <a:pPr lvl="1"/>
            <a:r>
              <a:rPr lang="en-US" dirty="0" smtClean="0"/>
              <a:t>Angelina and Sarah Grimke of Charleston</a:t>
            </a:r>
          </a:p>
          <a:p>
            <a:pPr lvl="1"/>
            <a:endParaRPr lang="en-US" dirty="0" smtClean="0"/>
          </a:p>
          <a:p>
            <a:pPr lvl="1"/>
            <a:r>
              <a:rPr lang="en-US" dirty="0" smtClean="0"/>
              <a:t>Abolitionist literature printed in the North were kept out of South Carolina by postal workers.</a:t>
            </a:r>
          </a:p>
          <a:p>
            <a:pPr lvl="1"/>
            <a:endParaRPr lang="en-US" dirty="0" smtClean="0"/>
          </a:p>
          <a:p>
            <a:pPr lvl="1"/>
            <a:r>
              <a:rPr lang="en-US" dirty="0" smtClean="0"/>
              <a:t>Uncle Tom’s Cabin was condemned as false</a:t>
            </a:r>
            <a:r>
              <a:rPr lang="en-US" i="1" dirty="0" smtClean="0"/>
              <a:t> </a:t>
            </a:r>
          </a:p>
          <a:p>
            <a:pPr lvl="1"/>
            <a:endParaRPr lang="en-US" i="1" dirty="0" smtClean="0"/>
          </a:p>
          <a:p>
            <a:pPr lvl="1">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5334000"/>
          </a:xfrm>
        </p:spPr>
        <p:txBody>
          <a:bodyPr>
            <a:normAutofit fontScale="85000" lnSpcReduction="20000"/>
          </a:bodyPr>
          <a:lstStyle/>
          <a:p>
            <a:r>
              <a:rPr lang="en-US" dirty="0" smtClean="0"/>
              <a:t>As the number of slaves increased, fears of revolts increased.</a:t>
            </a:r>
          </a:p>
          <a:p>
            <a:endParaRPr lang="en-US" dirty="0" smtClean="0"/>
          </a:p>
          <a:p>
            <a:r>
              <a:rPr lang="en-US" dirty="0" smtClean="0"/>
              <a:t>Slaves were constantly monitored to ensure that they did not run away.  </a:t>
            </a:r>
          </a:p>
          <a:p>
            <a:endParaRPr lang="en-US" dirty="0" smtClean="0"/>
          </a:p>
          <a:p>
            <a:r>
              <a:rPr lang="en-US" dirty="0" smtClean="0"/>
              <a:t>Majority of slaves were forced to confine their protests to work slow downs, destruction of the master’s property, and feigned illnesses created extended family ties and found some solace in religion. </a:t>
            </a:r>
          </a:p>
          <a:p>
            <a:endParaRPr lang="en-US" dirty="0" smtClean="0"/>
          </a:p>
          <a:p>
            <a:r>
              <a:rPr lang="en-US" dirty="0" smtClean="0"/>
              <a:t>Denmark Vesey</a:t>
            </a:r>
          </a:p>
          <a:p>
            <a:pPr lvl="1"/>
            <a:r>
              <a:rPr lang="en-US" dirty="0" smtClean="0"/>
              <a:t> Suspected of leading a large slave revolt in Charleston during 1822.</a:t>
            </a:r>
          </a:p>
          <a:p>
            <a:pPr lvl="1"/>
            <a:r>
              <a:rPr lang="en-US" dirty="0" smtClean="0"/>
              <a:t>Said that he had over 9,000 followers who were secretly armed with daggers and stolen pistols.</a:t>
            </a:r>
          </a:p>
          <a:p>
            <a:pPr lvl="1"/>
            <a:r>
              <a:rPr lang="en-US" dirty="0" smtClean="0"/>
              <a:t>A slave named Peter Prioleau told his owner about the plot.</a:t>
            </a:r>
          </a:p>
          <a:p>
            <a:pPr lvl="1"/>
            <a:r>
              <a:rPr lang="en-US" dirty="0" smtClean="0"/>
              <a:t>Led to the arrest of over 117 African-Americans free and slave, 35 were banished from the state, 34 were hanged including Vesey.</a:t>
            </a:r>
          </a:p>
          <a:p>
            <a:endParaRPr lang="en-US" dirty="0"/>
          </a:p>
        </p:txBody>
      </p:sp>
      <p:sp>
        <p:nvSpPr>
          <p:cNvPr id="3" name="Title 2"/>
          <p:cNvSpPr>
            <a:spLocks noGrp="1"/>
          </p:cNvSpPr>
          <p:nvPr>
            <p:ph type="title"/>
          </p:nvPr>
        </p:nvSpPr>
        <p:spPr>
          <a:xfrm>
            <a:off x="457200" y="152400"/>
            <a:ext cx="8229600" cy="838200"/>
          </a:xfrm>
        </p:spPr>
        <p:txBody>
          <a:bodyPr>
            <a:normAutofit/>
          </a:bodyPr>
          <a:lstStyle/>
          <a:p>
            <a:r>
              <a:rPr lang="en-US" dirty="0" smtClean="0"/>
              <a:t>                                         Slave revolts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p:spPr>
        <p:txBody>
          <a:bodyPr/>
          <a:lstStyle/>
          <a:p>
            <a:r>
              <a:rPr lang="en-US" dirty="0" smtClean="0"/>
              <a:t>Nat Turner</a:t>
            </a:r>
          </a:p>
          <a:p>
            <a:pPr lvl="1"/>
            <a:r>
              <a:rPr lang="en-US" dirty="0" smtClean="0"/>
              <a:t>Most famous slave revolt in America</a:t>
            </a:r>
          </a:p>
          <a:p>
            <a:pPr lvl="1"/>
            <a:r>
              <a:rPr lang="en-US" dirty="0" smtClean="0"/>
              <a:t>Led a band of African-Americans with guns and axes on a killing spree in Virginia</a:t>
            </a:r>
          </a:p>
          <a:p>
            <a:pPr lvl="1"/>
            <a:r>
              <a:rPr lang="en-US" dirty="0" smtClean="0"/>
              <a:t>Killed more than 50 white men, women, and children before being put down.</a:t>
            </a:r>
          </a:p>
          <a:p>
            <a:pPr lvl="1"/>
            <a:r>
              <a:rPr lang="en-US" dirty="0" smtClean="0"/>
              <a:t>Over 100 slaves were executed for taking part in the plot.</a:t>
            </a:r>
          </a:p>
          <a:p>
            <a:pPr lvl="1"/>
            <a:r>
              <a:rPr lang="en-US" dirty="0" smtClean="0"/>
              <a:t>The revolt reinforced the fear white southerners held concerning slaves.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638800"/>
          </a:xfrm>
        </p:spPr>
        <p:txBody>
          <a:bodyPr>
            <a:noAutofit/>
          </a:bodyPr>
          <a:lstStyle/>
          <a:p>
            <a:r>
              <a:rPr lang="en-US" sz="2400" dirty="0" smtClean="0"/>
              <a:t>What were some of the restrictions placed on slaves and free blacks to reduce the chance of a slave revolt?</a:t>
            </a:r>
            <a:r>
              <a:rPr lang="en-US" sz="2400" dirty="0"/>
              <a:t> </a:t>
            </a:r>
            <a:r>
              <a:rPr lang="en-US" sz="2400" dirty="0" smtClean="0"/>
              <a:t> </a:t>
            </a:r>
          </a:p>
          <a:p>
            <a:endParaRPr lang="en-US" sz="2400" dirty="0" smtClean="0"/>
          </a:p>
          <a:p>
            <a:r>
              <a:rPr lang="en-US" sz="2400" dirty="0" smtClean="0"/>
              <a:t>What do you suppose the slaves and free blacks did to counteract those measures?</a:t>
            </a:r>
          </a:p>
          <a:p>
            <a:endParaRPr lang="en-US" sz="2400" dirty="0" smtClean="0"/>
          </a:p>
          <a:p>
            <a:r>
              <a:rPr lang="en-US" sz="2400" dirty="0" smtClean="0"/>
              <a:t>Why do you think there were so few slave uprisings in the South?</a:t>
            </a:r>
          </a:p>
          <a:p>
            <a:endParaRPr lang="en-US" sz="2400" dirty="0" smtClean="0"/>
          </a:p>
          <a:p>
            <a:r>
              <a:rPr lang="en-US" sz="2400" dirty="0" smtClean="0"/>
              <a:t>Why was slavery accepted in South Carolina during this time?</a:t>
            </a:r>
          </a:p>
          <a:p>
            <a:endParaRPr lang="en-US" sz="2400" dirty="0" smtClean="0"/>
          </a:p>
          <a:p>
            <a:r>
              <a:rPr lang="en-US" sz="2400" dirty="0" smtClean="0"/>
              <a:t>How did they justify slavery?</a:t>
            </a:r>
          </a:p>
        </p:txBody>
      </p:sp>
      <p:sp>
        <p:nvSpPr>
          <p:cNvPr id="3" name="Title 2"/>
          <p:cNvSpPr>
            <a:spLocks noGrp="1"/>
          </p:cNvSpPr>
          <p:nvPr>
            <p:ph type="title"/>
          </p:nvPr>
        </p:nvSpPr>
        <p:spPr>
          <a:xfrm>
            <a:off x="457200" y="152400"/>
            <a:ext cx="8229600" cy="762000"/>
          </a:xfrm>
        </p:spPr>
        <p:txBody>
          <a:bodyPr>
            <a:normAutofit/>
          </a:bodyPr>
          <a:lstStyle/>
          <a:p>
            <a:r>
              <a:rPr lang="en-US" dirty="0" smtClean="0"/>
              <a:t>Discussion Questions</a:t>
            </a:r>
            <a:endParaRPr lang="en-US" dirty="0"/>
          </a:p>
        </p:txBody>
      </p:sp>
    </p:spTree>
    <p:extLst>
      <p:ext uri="{BB962C8B-B14F-4D97-AF65-F5344CB8AC3E}">
        <p14:creationId xmlns:p14="http://schemas.microsoft.com/office/powerpoint/2010/main" val="4081632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imall.com/nais/nl/images/durocam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6034783" cy="51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9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81487">
            <a:off x="242064" y="1292558"/>
            <a:ext cx="85679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Nationalism vs. Sectionalism</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371600" y="152400"/>
            <a:ext cx="54102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 Civil-War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2244509" y="2967335"/>
            <a:ext cx="465499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South vs. North</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50" name="AutoShape 2" descr="data:image/jpeg;base64,/9j/4AAQSkZJRgABAQAAAQABAAD/2wCEAAkGBhQSDxUUDxQUFRQUFBQVFBYVFhQUFBcYFBcVFxUZFxQYHCYeGBkjGhUVHy8gIycpLSwsFh4xNTAqNSYrLCkBCQoKDgwOGg8PGi8kHyIsKiwsKjIsLCwtLCwsLCwsLCosLCksLCwsLCwsLCwsLCksLCksMCwsLCwsLCwsLCwsLP/AABEIALgBEgMBIgACEQEDEQH/xAAcAAACAgMBAQAAAAAAAAAAAAAABwEGBAUIAgP/xABIEAACAQMBBQUFBAcFBwMFAAABAgMABBEhBQYSMUEHEyJRcTJhgZGhFCNCUjNicoKSscFDU6LC8CRjc5Oy0fEVNLODw9Lh4v/EABsBAAIDAQEBAAAAAAAAAAAAAAAFAwQGAgEH/8QANBEAAgIBAwIEAwcEAgMAAAAAAAECAxEEBSESMRMiQVEyYdEUcYGRobHwBkLB4SNDM1Lx/9oADAMBAAIRAxEAPwB44r5TSqoyxAHmSAPma+lLjt22dx7MWQZ+5mQsOhWT7vUddWU/Cu4R6pKPucyeFktd1vxYREiS8tlI5gzR8Q/dzmvnZb/7PmkEcV3AztoqhwCT5DPM1y2B5VNMPsMcdyr9ofsdgs4HOpzXP26nahc2XBFfAz2zorKG1mCOPCyMT41ODo3zGMVc57B5ojd7v3bcJ1e34sqD5Kj/AKNv1SPlVG2mVfcvadQufS5YfzGdXqk3s3tfuom4LyJX4ThsKYpVPXKnTPwFXXZHajZT4Bk7pj+GUcHP9f2T86gUky5bt99XLjle65LfRXyhuFcZQgg9QQR8xXvNdFF8HrFFRmigCaKiozQB6oqKxL/asUCF55EjUdWYD+fOg9SbeEZZryTS6272yQplbNDK3R2ykf18R+FL/bO/F5dZEsxVT+CL7tfoeI/EmuHNIa0bRfby10r5/Qdu1d8bO20muIww/CGDP/AuTVYvu2a1U/dRzS+8KEH+Ig/Sk3/XnRXHiMc1bHTH423+g1T23L0tH/5q/wD41k2vbVATiWCZPeOFwPkc/SlDRR1snezaVrs/zOgdmdodjPotwisdAsmYzn3cWMn0qwrICMg5B6jUVy6RWy2VvHc2xzbzOg/LniT04GyPlXqs9yhdsK71S/P/AEdJCvVKbYfbOw8N7ED/ALyLT5oT/I/CmDsbeu2uhm3lRj1XPC49UODUikmI79FdR8cePf0NxRXnNTXpUJoqKKAJoqKKAJoqKKAJooxRQAVod+tmfaNm3UQGWaCTh/aUFk+oFb2vLrnQ9a9Tw8njWTj1TnWrButu7BeP3Ul2tvKxwgkjLI/o/EAD7jj3Uxtr9kNjcPINm3HcyoxDRE95GrdRwnxr8DjyGKW2824t5ZcQuYiEOiyr4ojnkSw9j94CnEb4WLEXhlKVMoPlDa3u7JTcWlqlu6Ca2iERZgQsiADyyQeIZHP2jStf7Xsa8+7miWYDxCKQSoQD7Mq4Hv0IB54xTGuO263jnWBIme1VRHJMDhsgBeKNPxINdSQTzHTKk27s9Ybh1icSREl4pAc8cbnKknnxdDnXINRURn8M+x1Y4rmI1rW/stvJg4ttoKvwcDyP9omentDNUbbOxZbWUxXKFW6dVYfmU8iP9GqrHIVYMpKspyrKSrAjkQw1Bpobu9oMN/ELLbYHEcCG6GF8XIcZHsNy8XsnqB1r6jRf3QHe2bzKh9FnMf2+76FY2btme3ObeWSPHRWPD8UPhPyq37L7YbuMATpHMPP9G/00z8BWj3r3LmsXy3jhY+CUcjnkG/K30PTyqv0sy4mv8HS6uHXhPI5LLtltW/SpNGep4Q4/wkn6VuIO07Z7crgD9pJE/wCpRSDor3xGUp7Hp32bX8+4fk/aZs5edyD+ykj/APSprT33bLar+hSaU9DwhB/iIP0pN0UeIwhsenj3bZd9sdrl3KMQhIB5r43+bDA+VU68vJJm45neRvN2LHXyzy+FfGiuXJsZ06Wmn/xxSJoqKK5LJNFRRQBNFRRQBNFRUM2OdAHqpRiCGUkMORBII9CNRWZZ7BuZv0MEzZ6hGC/xHArfWfZdtCTnEsY/XkX54XNdJMrWamiHxyX5hsTtNvLfRnE6D8MvtfCQa/PNXrZXbFayYFwJID1JUumf2kyceoFaG07FJSR31wgHUIjMfmxAHyre2/ZTYQDiuXeQDU97II009y8OR61JHqM9q7Ntnl+vy/mC57N2zDcLxQSpIP1WB+lZvFS7vu0zZVgnBacMpGnBbKpGnnJov1Pxpbbz9rV7dnETG2iByFiY8Z8uKXQn0GB61cr01k/TBmbbYRflOjc185bpFxxsq50GSBk+7NcqSb1Xjc7u6/58o/k1a9rx+ISFmZ0IdS7Mx4lORqT5ip/sT9WQ/aF7HX+amsbZ12JYY5F9mREcejAEfzrIqgWSaKiigCag0UUAIftNtDDtaR0JUuEkVlJUg8IU4Ya81z8aydgdqc8Q7u7UXMRGDxY7zHqdH+PzradtlmRNby40KvGT7wQw/wA1LWoW2pcG10lNWr0kPEWeMfkX2/7PrDacZl2NIsE3NoGyqZ8impj9V09xpYbW2PNaymK5jaOQdGGh96sNGHvBNba3uWjcPExR1OQynDD41fLHfG22hELXbaL/ALu4HhweWSf7NveND1xV+jWuPEhBuGxShmdPK9vX/YoaKte+3Z3Ns88ee+tmPgmUcs8hIB7JORryPu5VVMU3jNTWUZaUXF4Zetye0o2yfZb9ftFm3hIbxvED+UH2kHPh5jp0FbfefcQLELrZjCe1ccWEPEyDXOPzKCMeY+eFxcbLlREdo2CSY4HxlGJOAA40znpzq4LtW52BtCSGPxxHgkMbnCyq6jxAj2XBDLnH4eRGKo6jTxs+HuNNBuFuklldvVGjBopi3e7trtaI3OyWVJhrNbnC+I88r+FvJhoaX91bNG7JKpR1OGVhgj/XnSacHB4ZvtHrqtVHMHz7HyoqaK4LxFFFFABRRRQAUUUUAFfW2tnkcJGrO7HCqoyT/rzrYbubtzXs3dwAaYMjn2UB5E+Z0OB1xTEvtr2GwIiiATXbKCVyO8bPIu+D3ae75A1LXVKbwkKtfudekWO8vb2+81u73Y+7gPfP3Y593GQW/efkPhn1rcS7W2JszQdy0q6eAfaJs+9teH4kUpd5+0G8vyRNIViP9jHlY8eTdX08zj3Cq4Ka16FL4mYrVbtde+Zce3ZDmv8At+iXS1tHYDkZXWMfJOKq9edul+36JIIx+y0h+ZI/lVAszHxjvg/BybuyA4HmvFoSPI8/dzpqbpdlKyRzutxFcW9xaslvIqlXWQsCC0ZJ4SpUdfMaVNKumrloXqdk+zKVtDtJ2jNniu5VB6RYi+RQcQ+dV+6uXlOZneQ88yOzn5sTUXVq0UjRygrIjFXU5BBHuPTyPUV86tRjFfCiGUpep9rS3DuELpHxHHFISsY/aYA8I9+MDrga0zN0+ySdo7xLxFXvLdBbyK6uvHx8YZSpzgFU6DIalbTj7K97Y7PZUkl/MRGs5SBD4mwEUlY15kZJ0Gg91QalyUcxJKcZ5Frebm3sKM81rLGijLM3CFHx4q09Mztk2s1yLaa3m7yykUhVXQLMup4x+bhOgPs8LVVNzNyJ9ozFYvBEhHezEZVPcPzOR0+fTPULfJ1T4PJQ82Ijy7KNpd9se2PWNTCfPMTFP5AH41cKru6MNpAjWlkQRble8wcnjfJJZurHGtWGk02nJtDDpcVhk0VFFcgTUE0UUAUDtlteKwR/7udCfRgy/wAyKTNP7tJtePZVwPyqr/8ALZX/AMtIGobO5sdjnmhr2YUUUVGPC1bpb9vajubgd9aMOFo2AYqDoeHPMa6qfhjr43v7N0MRvdjt3tsRxNCuS8f5uAcyo6odVwfQVitxu1vVNYy8cBypI7yM+w4/o2ORH1qzRfKp8CDctnhqE518S/f/AGR2UbyTQ38VvFh4bqThkjbVfZJ418mAX4ga9MN3tB3XsbiEz7QLoLdG+9QtxKrEZ8IB4hnHSqdtDd5LwHaOwH7q6UHvYcIDxMCHKgghZCCdeR9x1qhbD3zuLaWVbgyTRTcUd1DMWYsDlWwH9iQZP8j7mWPGfiQeH+pipRdLcLEYC7SFrd97s2WUBD4JHCq7A8wyjQqfIj4A0zNmb32O2I1h2mFt7vHCkoPCrE8uBzyJP4G59M0oJEAJCklQSFJ0JAOhI6EjBrwR51asojZHDIatROmfVB4GFvPuFc2WWcd5F/eoDgD9ddeD6j31XAa3m6Ha1c2mI5/9pt+XC5+9QfqOeY9zZ9RV0TYuytrgvYy9xPzZAAhydfHC3PXqvzpNdpZw59DYaLf4yXTcvx+q+gr6Kte2uzS8tySEEyZ9qPn8UOvyzVae1ZThgQRzB0I+Bqq00aKvU1WrMJJnxor6fZzU/Z2rkm64+58q3W6u6st9PwRaIuDJJjIQf1Y64Hurxu/uxLeTiKLTq7nVUHmfM+Q61Zd9t849nQf+nbKOHAxPOMEqSPFhhoZT1PTPnynppdksITbpukdNDpg/M/0Mne7fyHZkJsdk8PejSWUYYRkjUk8nm5e4deWKWOy9jzXr3DJxPIkT3Dk5LOQycQz+YgsR+zj018DrxgyKzrnLANws2uvjIOD78Gn12UWWzmikm2ckquQI51mZmYfiC65U885WnDS00PKvxME5u+TcmIAGimT2obG2ZYv3NvbyfaXXjz3kqxRqxIBC5wx0OFGmmvvWxq1XNTjlFecel4Cml2Wb5WezrGU3U3jlmLCJFZ3AVFUEqNFyQdTilbUcQzjr5dflXltasjhnsJOLyhw9rW9aSQQPDb21xBcIeC4kBd0cE8SKBgowBzz58WRpqn63uztl30sDQQ288kTurgd1Jwq6/iRyAqkjQ64IPxrdbP7HNpS4LRJED/eyAEfurxVFW4UrDZ3JSm84KRUxoWYBQWY6KACWPXAA1Pwpw7N7BEXxXt2SBqVhVYx6F34voBW4G19kbJBW0RXmAwe7+8kP7Ux0Hz+FcWayEe3JPTorbXiKKluX2QzyqX2izW9s2GaHPDJJw8i45R4/i16Vtt5+0GOGIWmyAscSgqZEGBjliLHM+b/+ar28+/tze5Vz3cXSJOR/bbm38vdVbpTdqZWM2G3bLGrE7uX7fUYPYvd8N5NH/eRBvijf/wB05aQfZjd93tWHP4w6fNc/5afdcQ7C/eYdOpz7pfQmiiiuxOFRRRQBgbfgD2kynXMTj/Ca5oQ6D0rqK4XKMPMH+VcwPHwsV/KzD5Eio7DT7BL44/ceamoqahNMRmiiigDO2PtqW1mEtuxVhjI/Cw/Kw6g6+mau+1Nh223YTPa8MG0EA7xToJMaANjmDjR+Y5HypdVkWN88MiyQsUdTlWH8j5g9RUtVrreUKtx22vVxz2l7/U0F9YyQytFOjRyIcMrDBH9CPIjQ9K+GadQNrt+Du58QX8angcdfT86HTKnUdPOlRvDu3PZTmG6ThbUqRqjgfiRuo+ozrT6jURtXzPnmq0lmnm4TRrAa+9havJIFhDGQBnXhyGHdqzkqRqDhTjGua+USgsOIkL1IHEQPMLkZ9MinJ2ZbgRxzJdx3cVzGUdQEjKkFsZ4sscEDIwR1qS61VxyyGEHJlR2J2n31sg7yT7Qg5JNqfQSAcXzzVug7XtnXS8G0bUpyyeATJ8Cvj/w1pO0TdKx2fxZkmmnlLNFBxIkcasT4m4V4uEagDOSRjzNLu1hycnkKrqqu1dWCZW2Vvhjqg3Y2NfZNlc8B58KS4I9YpdV+QrEvexiYH7i5Vh+upB+YOtK3A8qzLbbt1CM29xPGRyCyNw/wElfjiq8tEm+GMat41NfHV/kYG8+8cOy4fsGz2zckZnm5shI6n+8I5D8Ix7sqSeIgnngknPPnrqfPWvmzkniJJYkkkkkknUkk6kk9ay7aUtkNrV6qpVLgV3XSuk5S7mHVl2VvtLa7Pa2tCY3mlaSWYYDAcKqqRnmNF1bpk455FbK1Zdy9wLjaL/dDghBw8zDwjHMIPxt6aDqa7s6MZl2I4ZzweNu71S7RigjnQyXURZEkQZaWNhkq0ajVwVU5A1HFyrf7u9il5cANclbVDjRsPKR+wpwvxOfdV/hi2bsGLCjjnYanR7iT1J0RfcMCqft3tVu58iEi3j8k8Unxc8vgKW2axR8tfCHWl2m7U+bHHu+xabXsn2VaLxXbGTA1aeXhX+BOEYr7rvtsezHDapHp0ghwPXj4QD6g0n55mduKRmdvzOxdvmxrxVGWolLuzQ0/0/VH45flwNS97bF/sLZj75GVfouTWg2h2uXsn6Pu4R+qvG3wL6fSqVRUXWxlXtemh/Zn7+TP2jt64nz9onlkzzBYhf4BhfpWAKKK5L8YRgsRWAooorw7NputccG0LVh0uIh8HYIfoxrpAGuYbKThljYfhkjPyYGunUOlTVmU36P/ACQfyZ6zRRRUmDOk5ozRRQB5blXM211xczjynmHykaumjXM+3P8A3dx/x5v/AJGqOw0ew/HNfJGFRRRUJqgqaiigAqaiigD3FMyMGRirKcqykggjqDTK2JvRbbUhFntdF7zlHL7OW5Aq39nJ9D9KWVBGRrXcJuDyilrNDXqodMu/ozZb79mlxs8lwDLbdJQNV90qj2T+sNPTlWXuVvemzbCaSIK91PJ4FPsoqAKGkx0yzEDrry51v9z+054AIb7MsGOEPq0ijyYfjXHx9a2G8HZda3i99smSOIyZPCPFAxHTA/Rn0+VNIamNi6bDBazbrdJLtx7lF363yi2lHDK0ZiuosxyAeKN4z4gytzyGzofznnVZs30I99Z28O6N1Yn/AGqJkXOBIPFEfRxp88GtVGjcwDTCCj04j2Fcm88mf3lbDd6yNxeQQqMl5UB6+EEFyf3Qa0xZvymm72Q70D71JLa3gjhi7x508B54AcEa5AYluL8PLXSK1uEW0dQSb5NDvd2VvFc3M7SQ29iGMiuxLPh9SiRDm3ESAMjmMVQLQjjOM46ZxnGRjONM00e1jeG22hYxS2dwG7iX7yEko5EmFDGJsHKkDB8malZacz6f1r2lycMy/mAsSUuD4v1+NMvcztne2RILuFWhUBVaFVjZAPOMeFvhj40tG5n1ryTipp1xsWJEcZuL4HxtXdKz2tG11s2VBK2rYzws2PZlTmjfDPrSw2lsyW3lMU6FHHQ8iPNTyI99YCy3OzLz7tzFMgQnGeFldVcBlPtKQ3I++mrsXee027CLa9Cw3gB4CNOIgatCx+ZQ+XUa0ov0jS6o8o0+27zKpqu3lfsK+itrvHu5LZT91OBrko4zwuo6jyOoyOmfjWqpc1g21dkbIqUXlMKmoqa8OwoqKKAJoqKmgCC2NfLB+WtdP2pzGp/VH8q5ek9k+hrqCx/RJ+wv8hUtZmd//wCv8f8AB9uKijNFSZMxk9UUVFegBNczbab/AGu4/wCPN/8AI1dLynCn0NcxXcvFI7fmkdvmxP8AWo7DR7CvPN/JHxooqahNURRU1FABRRRQAUCvdvC0jcMSs7flRS5+QFXDYfZVeT4MoFuh6v4n+CD+prpJsr3amqlZnJIpmaYXZ/uleIwuOJ7eLIJU6NIPejaKP1iM1uzYbK2Koe4fvJ8ZXixJMSPyRrog156e81QN7O0+62ixhgDQwMQojQ/eyftuP+ldPMmrdOmlPky2473GcXXWuPdlx387W0VGt7EK7nwvIQHjTowUcnb6D38qT5lP+tPpWIqA+zy6f0qWQe+m9dUYLCMnKbk+TK7w1kptV1gaFThHcO+ObcI8IJ/KNTjz9K1nAMf6/lTA3U3NjtkW+2oAFUgw27+0zc1Lqdc9QvTmfIeWyjCOWdVVzsl0xXJRGYPqCNOowaFXh1/1/wCac829WyLxc3ltGsnLMkX/ANxM4+JrXT9kNpcjjsJimRoA6zJ8mPGP4qhhq4S4fBYt0VtfxRFETTD7Pdx7C+ZCbuTvkKu9sUReIIQTgnPGnIEjz1xWBt/smvbYMyp36r1hGWx5mP2vlmsTcreldm9/Nwcd0QIYUYECMe1I7nmPwjh5kr0GtTWT8SH/ABsrQXTLzIZXanufYM/2y9uJICUWILGEYyFMkcKEElsH5AUkZJAsmYC4CtlGYgSDHIkroG9Kt28PaE20NndzeAfaIplkikQYRx4lZWH4WCufccDrVLr3TwlGOJhbJN8Dj3Q3yh2rB9g2rjv8fdS6KZCBoQeSyjy5Nr7xVO3i3dlspzFOM9UcDCuvmPf5jpVOViDkEgjUEEggjkQRyNOPdXeOPbVqbK/OLuNeKKXABfGgYfrjTiXTIOnXFHVaXHmiO9p3R6eXRP4X/Mi5orM2vsmS2naGYYdPkwPJl8wf+46Vh0qN/GanFSj2YUUUV4dBRRRQBEnI10/Zj7pP2F/kK5khTLqPN1HzYV0/EuFA8gKmrMxv75gvv/weqKmipMGZJooqKAMXasvDbyt+WNz8lNcxpyFdD7+3nd7MuWzg90VHq3hH1Nc8iorDVbDHyTl80GaK+kFu0jBI1Z3PJVBJPwFXvYXZJK4475xAmM8IIMn7zeyv1rhRbHWo1dOnWbJY/coBatxszc+8uP0NvIR+Zh3a+uXxkemavD707E2YMW6/aJR1jAmbI85XPCvwPoK0G1u3m5fS0gihHQuTK2P2QAAfnVqvR2S9DO6j+okuKl+f0X1NpszsYmbBuJ0QdVjBY/xHA+lbd9y9kWIDXsysR/fS4yfLu0xxemDSi2tvxfXOe+upsH8CMYk9OFMZHrmtO9qwVZGBw5YKx/EUxxa9cZFXIaBf3MR3bzqLP7n+HA67vth2barwWEDSY0HdxiGPTl4mwcegNUjeHtivrnKxMLZDzWLVz6ysMj93FUairkNNXD0FU9ROXdmRChmlAaRQznBkmchc+byHJ+Jpp7kdls9rdpNe90UAIjEbl8s2mfZGMKT86Uhpv7M3/t9lWdrayiS5mQBp+BwRBx692pY4JXQBBgALqR151HXjEPU9q6c5ZUd59zIrHj47gFyW7qCJPHwknhLux8KgDnjXGlVWKFmcKikscBVAySSeg8zVr3l2cdpbXkOywZ1nWKTOoEeUCt3hb2MFckHXXQGrWLC02HHg4utoMNTySLPkPwL/AIm9OUbuVUMy5ZPVpp6izorRhbE3bh2UsV1tLD3B1itwQwQ9CcaFhnUnQe861XNs7clu5jJMep4V/CgJ5L/35mvhfX7zSGSVuJ25nyHko6D3V8KUW3Ox5Zutv2qOlWXzL3ILeH/XOvpBcujBkZlI6qSp+YrwaKhyNFUn8Rb9h9qV5BgSsLhPKTAf4SAa/HNWmSTZW2wFmXurn8J0jmH7LDwyD3HPpSno/pqPd6HpUkLZQeUxdqtoovXC6X8jN317OLjZxLN97b50mUez5CRfwH38j9KqdN3dDtLKAW+0fvYGHD3jeJlB0xID7a+/n61qO0TszFuv2vZ33low4mRTxGIHXiXzi/6fTk40+rU/LLuYjXbdZpZYaFzX0trlo3V4mKOjBkZdGUjkQa8VsJN3rgNEpifM5QQtjMcneexwyLlTn51ek16ixJ+g2LO5j2/YHPCm0LddegbOoI/3b6j3EfNcTwNG7JIpV1JVlPMEcxReGXZG1WFu/jtnQZOgcMiO6sPyniI+R5imLvDs2La9mu0Nnj75RwzxacRwBxK366jUHqPhSXVafHnj2ZrNm3Pwn4Fr4/YW1FFFLjahRRU0AZ2wIuO8t158VxCPh3i5+ma6VArn/s7tO82pbj8rM5/dU/1IroGpq1wZHfZZujH2QUUUVIIAoJqag0AUbtguuHZpX+8ljX4Ke8/yUut1dwZ73Dn7q35mVuoHPgHX1OnrTP7QL6xijik2iQwjYvFDzaR8EDwfiAz10HWkxvd2jXG0D3eRBbZAEKnC40x3r/ixz6AeRxmpa9NK159BjXuv2Wjwq/ib7lyvd/Nn7KUxbKjW4n5PMT4Mjzk5vr+FdOeopcbxb23V6xN3KzL0jGUiX0jGnxOT76tO7fY/dSTwtOsf2YsruyyK4ZB4sADmGwB6GsXf/cm7S/upUtpDA0hdHReJeEgE8tRg56dKYVKmEumPf3El07bcymykUUUVeKZbuz/Z9neSmzvVZZJMm3njbhcNjJRh7LZAyMg9R5Vft/ey6RrC0h2cof7J3gIZgruJMFmzyLFhk6jnS33I3lisJmuHiaaVU4YF4giKWzxszEE8sAYB5mrpvD2lPe7Fd42NvcRzxrMkTEExyEhSrc+E5A9VNULVZ4ice36FqDi44Yr7/Z0kEhjnRkkX2lbGR8jiscUDVsDVmOgGrEnyHMmrhu/2U393g933EZweOfKkg/ljHiPxxVtzUFmTIFFy7Ip5bFXbc7ssnvAJZ/8AZrXmXcYdgOqKeQ/WbTyzVyt939l7GAa4b7VdgZAIDEHzWLJWMZ6sc+81V96d+ri+JVz3cPSJDoccuNvxH5D3Uuv1y7QHeh2e3UPLWF7m92nvlb2URtdiIqj+0uOZJ5Eqx1dsfiOg6VQnckksSWJySSSSTzJJ1JrzRSqc3J5ZudJo6tLHpgvx9wqaiiuC4FBoqaACioooAKuG4e/Js2EM/itXJBB1MZbmyjqvmPfn1qFRXqeCC+iF8HCa4LF2ndn4tSLuyANnLgkLqIi3LH+7bOnly5Yq3dhMs7WsqyjNuki9wW1Ic8RkC/qjKn3En4ars83uVQbG94WtpgVXj9lS+hRs6cDZ+B9dK/2gbKu9myLbpPMLMktbcLcCjXLKxXHE4OuTnIwfOm1dnjw8Nvn+fqfPNbo5aO1p9vT5ln7Xd2bHvmne8EF06qTEw7wSAeFTwL41yFxnlpVC3G3xk2ddCRctE2BPHnRl/MP11zkefLrp53z3m+3vBO/6UWywzADA445JDxD3MHB92oqvVdqqfh9MxbOfmzEb2/W6kckQ2js7DwyjjkCYwM83AHLXPEOhz76X9bfs37QTs+Xu5staSn7xeZjJ041HUcuJeo1587LvtuCEUXezsSW0g4ysfi4A2vGmOcZ8hy9OSfU6d1yNns+7KaVNr+5/4KHRQKKpmpL32OWnFtB36Rwn5uwA+imnVSw7ErP7u5l/M6R5/YXi/wA9M+rEOxht2n16qXywgoooroVhRU15Y0Ac89te0u82sydIIo09C33jD5MtUOtpvXtP7RtC5kzkvPJjrorcC/4VFYcezpW9mKVv2Y5GH0FPakoQSYunmUmNrcTe632VYRR3szNLO/eCFcv3Eb4Clh+AEeMg6+I4BrS9sW9Ez3giiuCbVoIpUEZAR+84vEWXVwcDmcVXd3+zu+vWzHCyJnxSzAxr79GHEx9AfWmNYdjdpAivtO6aXgXAUsIYgAScDXiI1OnFjU6VVl4Vc+tvLJ4qc10pCTGpAHM8gOZ9BW92VuJf3GO5tZsH8TqYk9cvjI9M03Y99tkWI4bKFWPXuIsA45ZkbGfXJrUbQ7aJmyLeBEHRnJdv4RgfU1HPX/8AqhhTsuos56fz4NPs3sHvH1nmhhH6vFM3y8I+tWKHsh2baqWvrp2HUPKsEZ92Fwx16cVU/aG/l9NnjuHAP4YwIx8wOL61opXLNxOSzebEsfmdaqT1tkvUcU/06/8AskNUb67KsBjZ8Cs3ImKMLn1kYZPwzVV252n3lzlVYQRnThizxY98h1+WKqdRVWVkpdx3p9p01PKjl/MknXJ1J5k6k/E86jNFFRjRLHYKKKKACiiigAozQWrZWW7V1N+ht5m8jwFV/ibAr3BxOyEFmTwa2irbB2V7QbnFGn7Uq/5c19m7I78dID6SH+qV70sqvcNMnjrRTKK39/uFfQjL2zkDrGVk+inP0rQupVirAqw5hgQR6g615hliu+uzmEkyCPOmbuxtGPa1i+z74/eouYpNOI8PsuP110z5g+80sq+1ndvFIskTcLowZT5Ef06V1Cbi8ora/Rx1VTi+/oanbmxZbS4kgnGHjOOWjA+yy+4j+o6Vg07d4tlx7d2cLi3AF5AMFdMsQMtESehzlT5n1pJspBIIIIJBBBBBGhBB5EHpWiouVsc+p8y1FEqZuMl2Iq69n3aTJs9u7lzJasfEnNoyebR+7zXrzGvOrWex55UZ4YpJVQgN3alyueWVXJx78VvJNznj2M17MrKzXMaRqwKkRjjViVOo4nI59FHnXVvRJdMjiCkuUMjbW4dvtCP7XsiRMvqUH6Nj1GOcb55gj4Utb+wkgcpcI0bjowx8jyYe8Vrd3957iyk7y0kKE+0p8Ub/ALSHQ+vMedNfZHanY7QVYNqQiN2IAJBeEsTgcLjxIfXHPmaVX6Nx5jyjSaDfJ1Los5X6lp7K7DutlxE85WeU/vHw/wCELVvrHsLJIYkjiGERQqjyAGBWRVZFG6zxbJT93kKKKmvSIiodM869UUAYFnsOCFQsMMSAcgqKMemBWaEr1RQB54a1G290bW7/APdQq5AwG1Vx6MpBFbmig6jJxeYvDFhtjsWQjNnMyn8svjX0DDUfWqFtrc67tc99C3CPxp409crqvxArouvLLka1w4Ia0bvfVxLzL5nLgNFP3bfZ1Z3OS0Qjc/ji8Bz5kDQ/EVRdrdjM6Em1lSReiyZjf5gFT9K4cGh9RvGns+Lyv5/UXlFby93JvYvbtpMeaASD/CSa1p2XMOcEw/8Apv8A9q5wxlG+qXMZJ/iYtFbK13aupDhLaY+qMo+bYFbyw7LL+T2o0iH+8cfyQNR0s4nq6IfFNfmVGj+Z0A6/KmzsvsVjGDdTM56rGOBfnq1XPZG6NrbD7iBFP5iOJ/42yfrXSgxXdvdMOIJv9EJPY+4V7c4KQsiH8cv3Y+R8R+VXjZHYtGMG7mZz+WPwL6Z5n6UzMVIFSKCQlv3fUWcRfSvl9TTbJ3PtLYfcQIp/MRxMfVmyTW4CYr1RXQrlOU3mTyRijFTRQcnnFaza+7NvdLw3ESP78YYejjBB9DW1ooOoylF5i8Cm3h7GmXLWMmR/dynX0WT/AL/Ol1f7OlgfgnjaNvJhjPoeTD3gmunTWFtPY8NwhSeNXU9GAPyPQ+8Vw4JjrTbzbXxZ5l+ogd0t53sbkSrkocLKn5l8x+sMkj/91Yu1LclZ4/8A1LZw41cB51TXiBAHeqPMaBgPXoc7XeDsa5tYSY691KSR+7JgkfHPqKxNz9p3Oy5e4v4ZFtpGPixxJGx0zxDICHqOnPHOpKbJVSyd7jCjXw8Wp+Zd16v/AOFH7LZLgbVh+xnHF+mzqhhGr8Q/kehI99PPereVINnzXEQjuO60K8SleIMAQxGcYzr6Ute0PcCW1EtzssuLefW4jiOCo9rK41MJJJKg6EjTHJcbP2zLDFNFE2IriPgkQ+yeWGA6OMc6ZOC1DU0zKqXh+Vnrbe3pruUyXDAnXCqoRFHkqjkPecnzJrO3D2Z9o2paxkZBmVm9I8yHP8NaE0yewbZ3ebQmm6QQcP70zDHxxG1WbWoVvHsQ1pymh8ipqBXqkYxIoqaKAIooooAKmiigCKKmigCKKKKACiiigAoxUUUATiiiigAooooAKKKKACiiigAooooAKKKKACiiigArzJGCMEZHvoooAhYgBgAAcgOmPLFVK67JdmySM7W4BY5IR5EXJ54VWAHwoor1TlHszlxT7n2tuy/ZicrOJv8AiBpPo5Iqw2GzYoV4YI44108MaKg05aKBRRQ5yl3Z6kkZNFFFeHoUUUUAf//Z"/>
          <p:cNvSpPr>
            <a:spLocks noChangeAspect="1" noChangeArrowheads="1"/>
          </p:cNvSpPr>
          <p:nvPr/>
        </p:nvSpPr>
        <p:spPr bwMode="auto">
          <a:xfrm>
            <a:off x="63500" y="-8509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2.bp.blogspot.com/-1W2rpi6uBFw/T-_46PjkJ0I/AAAAAAAACKs/fY00-4PBq2I/s1600/rebel_flag.gif"/>
          <p:cNvPicPr>
            <a:picLocks noChangeAspect="1" noChangeArrowheads="1"/>
          </p:cNvPicPr>
          <p:nvPr/>
        </p:nvPicPr>
        <p:blipFill>
          <a:blip r:embed="rId3" cstate="print"/>
          <a:srcRect/>
          <a:stretch>
            <a:fillRect/>
          </a:stretch>
        </p:blipFill>
        <p:spPr bwMode="auto">
          <a:xfrm>
            <a:off x="152400" y="4191000"/>
            <a:ext cx="3771900" cy="2400301"/>
          </a:xfrm>
          <a:prstGeom prst="rect">
            <a:avLst/>
          </a:prstGeom>
          <a:noFill/>
        </p:spPr>
      </p:pic>
      <p:pic>
        <p:nvPicPr>
          <p:cNvPr id="2054" name="Picture 6" descr="http://www.crwflags.com/fotw/images/u/us-1865.gif"/>
          <p:cNvPicPr>
            <a:picLocks noChangeAspect="1" noChangeArrowheads="1"/>
          </p:cNvPicPr>
          <p:nvPr/>
        </p:nvPicPr>
        <p:blipFill>
          <a:blip r:embed="rId4" cstate="print"/>
          <a:srcRect/>
          <a:stretch>
            <a:fillRect/>
          </a:stretch>
        </p:blipFill>
        <p:spPr bwMode="auto">
          <a:xfrm>
            <a:off x="5029200" y="4191000"/>
            <a:ext cx="4012740" cy="24098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5257800"/>
          </a:xfrm>
        </p:spPr>
        <p:txBody>
          <a:bodyPr>
            <a:noAutofit/>
          </a:bodyPr>
          <a:lstStyle/>
          <a:p>
            <a:r>
              <a:rPr lang="en-US" sz="2000" dirty="0" smtClean="0"/>
              <a:t>Loyalty to a particular region or section of the country instead of the nation as a whole.</a:t>
            </a:r>
          </a:p>
          <a:p>
            <a:pPr>
              <a:buNone/>
            </a:pPr>
            <a:endParaRPr lang="en-US" sz="2000" dirty="0" smtClean="0"/>
          </a:p>
          <a:p>
            <a:r>
              <a:rPr lang="en-US" sz="2000" dirty="0" smtClean="0"/>
              <a:t>South</a:t>
            </a:r>
          </a:p>
          <a:p>
            <a:pPr lvl="1"/>
            <a:r>
              <a:rPr lang="en-US" sz="2000" dirty="0" smtClean="0"/>
              <a:t>Largely agricultural and grew cash crops like Cotton, Rice, and Tobacco.</a:t>
            </a:r>
          </a:p>
          <a:p>
            <a:pPr lvl="1"/>
            <a:r>
              <a:rPr lang="en-US" sz="2000" dirty="0" smtClean="0"/>
              <a:t>There were few Factories, and immigrants</a:t>
            </a:r>
          </a:p>
          <a:p>
            <a:pPr lvl="1"/>
            <a:r>
              <a:rPr lang="en-US" sz="2000" dirty="0" smtClean="0"/>
              <a:t>No federal regulations or interference</a:t>
            </a:r>
          </a:p>
          <a:p>
            <a:pPr lvl="1"/>
            <a:r>
              <a:rPr lang="en-US" sz="2000" dirty="0" smtClean="0"/>
              <a:t>For Slavery</a:t>
            </a:r>
          </a:p>
          <a:p>
            <a:endParaRPr lang="en-US" sz="2000" dirty="0" smtClean="0"/>
          </a:p>
          <a:p>
            <a:r>
              <a:rPr lang="en-US" sz="2000" dirty="0" smtClean="0"/>
              <a:t>North</a:t>
            </a:r>
          </a:p>
          <a:p>
            <a:pPr lvl="1"/>
            <a:r>
              <a:rPr lang="en-US" sz="2000" dirty="0" smtClean="0"/>
              <a:t>Soil was rich but rocky </a:t>
            </a:r>
          </a:p>
          <a:p>
            <a:pPr lvl="1"/>
            <a:r>
              <a:rPr lang="en-US" sz="2000" dirty="0" smtClean="0"/>
              <a:t>Relied on trade, shipping, and eventually industry</a:t>
            </a:r>
          </a:p>
          <a:p>
            <a:pPr lvl="1"/>
            <a:r>
              <a:rPr lang="en-US" sz="2000" dirty="0" smtClean="0"/>
              <a:t>Had to regulate immigration, finance transportation, protect industry from inexpensive foreign imports.</a:t>
            </a:r>
          </a:p>
          <a:p>
            <a:pPr lvl="1"/>
            <a:r>
              <a:rPr lang="en-US" sz="2000" dirty="0" smtClean="0"/>
              <a:t>Against Slavery</a:t>
            </a:r>
          </a:p>
          <a:p>
            <a:pPr>
              <a:buNone/>
            </a:pPr>
            <a:r>
              <a:rPr lang="en-US" sz="2000" dirty="0" smtClean="0"/>
              <a:t> </a:t>
            </a:r>
          </a:p>
        </p:txBody>
      </p:sp>
      <p:sp>
        <p:nvSpPr>
          <p:cNvPr id="2" name="Title 1"/>
          <p:cNvSpPr>
            <a:spLocks noGrp="1"/>
          </p:cNvSpPr>
          <p:nvPr>
            <p:ph type="title"/>
          </p:nvPr>
        </p:nvSpPr>
        <p:spPr>
          <a:xfrm>
            <a:off x="457200" y="152400"/>
            <a:ext cx="8229600" cy="990600"/>
          </a:xfrm>
        </p:spPr>
        <p:txBody>
          <a:bodyPr/>
          <a:lstStyle/>
          <a:p>
            <a:r>
              <a:rPr lang="en-US" dirty="0" smtClean="0"/>
              <a:t>Sectionalism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In 1819, there were 22 states, 11 were free states, and 11 were slave states.</a:t>
            </a:r>
          </a:p>
          <a:p>
            <a:endParaRPr lang="en-US" dirty="0" smtClean="0"/>
          </a:p>
          <a:p>
            <a:r>
              <a:rPr lang="en-US" dirty="0" smtClean="0"/>
              <a:t>A free state was one that did not permit slavery.</a:t>
            </a:r>
          </a:p>
          <a:p>
            <a:endParaRPr lang="en-US" dirty="0" smtClean="0"/>
          </a:p>
          <a:p>
            <a:r>
              <a:rPr lang="en-US" dirty="0" smtClean="0"/>
              <a:t>A Slave state was one that did permit slavery.</a:t>
            </a:r>
          </a:p>
          <a:p>
            <a:endParaRPr lang="en-US" dirty="0" smtClean="0"/>
          </a:p>
          <a:p>
            <a:r>
              <a:rPr lang="en-US" dirty="0" smtClean="0"/>
              <a:t>Missouri entered the Union as a slave state while Maine entered as a Free State.</a:t>
            </a:r>
          </a:p>
          <a:p>
            <a:endParaRPr lang="en-US" dirty="0" smtClean="0"/>
          </a:p>
          <a:p>
            <a:r>
              <a:rPr lang="en-US" dirty="0" smtClean="0"/>
              <a:t>The second part of the compromise, a line was drawn westward from Missouri’s southern border at 36’ 30’north latitude</a:t>
            </a:r>
          </a:p>
          <a:p>
            <a:pPr>
              <a:buNone/>
            </a:pPr>
            <a:endParaRPr lang="en-US" dirty="0" smtClean="0"/>
          </a:p>
        </p:txBody>
      </p:sp>
      <p:sp>
        <p:nvSpPr>
          <p:cNvPr id="2" name="Title 1"/>
          <p:cNvSpPr>
            <a:spLocks noGrp="1"/>
          </p:cNvSpPr>
          <p:nvPr>
            <p:ph type="title"/>
          </p:nvPr>
        </p:nvSpPr>
        <p:spPr/>
        <p:txBody>
          <a:bodyPr/>
          <a:lstStyle/>
          <a:p>
            <a:r>
              <a:rPr lang="en-US" dirty="0" smtClean="0"/>
              <a:t>Missouri Compromise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http://ushistoryimages.com/images/cotton-plantation/fullsize/cotton-plantation-4.jpg"/>
          <p:cNvPicPr>
            <a:picLocks noChangeAspect="1" noChangeArrowheads="1"/>
          </p:cNvPicPr>
          <p:nvPr/>
        </p:nvPicPr>
        <p:blipFill>
          <a:blip r:embed="rId2" cstate="print"/>
          <a:srcRect/>
          <a:stretch>
            <a:fillRect/>
          </a:stretch>
        </p:blipFill>
        <p:spPr bwMode="auto">
          <a:xfrm>
            <a:off x="381000" y="3895724"/>
            <a:ext cx="3773599" cy="2962276"/>
          </a:xfrm>
          <a:prstGeom prst="rect">
            <a:avLst/>
          </a:prstGeom>
          <a:noFill/>
        </p:spPr>
      </p:pic>
      <p:pic>
        <p:nvPicPr>
          <p:cNvPr id="16388" name="Picture 4" descr="http://www.socialstudieshelp.com/Images/sectionlaismmap.jpg"/>
          <p:cNvPicPr>
            <a:picLocks noChangeAspect="1" noChangeArrowheads="1"/>
          </p:cNvPicPr>
          <p:nvPr/>
        </p:nvPicPr>
        <p:blipFill>
          <a:blip r:embed="rId3" cstate="print"/>
          <a:srcRect/>
          <a:stretch>
            <a:fillRect/>
          </a:stretch>
        </p:blipFill>
        <p:spPr bwMode="auto">
          <a:xfrm>
            <a:off x="4591814" y="3886200"/>
            <a:ext cx="4552186" cy="2771776"/>
          </a:xfrm>
          <a:prstGeom prst="rect">
            <a:avLst/>
          </a:prstGeom>
          <a:noFill/>
        </p:spPr>
      </p:pic>
      <p:pic>
        <p:nvPicPr>
          <p:cNvPr id="16390" name="Picture 6" descr="http://images.kish.in/2011/03/wpid-industrial-revolution.jpg"/>
          <p:cNvPicPr>
            <a:picLocks noChangeAspect="1" noChangeArrowheads="1"/>
          </p:cNvPicPr>
          <p:nvPr/>
        </p:nvPicPr>
        <p:blipFill>
          <a:blip r:embed="rId4" cstate="print"/>
          <a:srcRect/>
          <a:stretch>
            <a:fillRect/>
          </a:stretch>
        </p:blipFill>
        <p:spPr bwMode="auto">
          <a:xfrm>
            <a:off x="4876800" y="204492"/>
            <a:ext cx="4038600" cy="2995908"/>
          </a:xfrm>
          <a:prstGeom prst="rect">
            <a:avLst/>
          </a:prstGeom>
          <a:noFill/>
        </p:spPr>
      </p:pic>
      <p:pic>
        <p:nvPicPr>
          <p:cNvPr id="16386" name="Picture 2" descr="http://www.mhschool.com/ss/ca/images/img_g5u7_quiz_missou_comp.jpg"/>
          <p:cNvPicPr>
            <a:picLocks noChangeAspect="1" noChangeArrowheads="1"/>
          </p:cNvPicPr>
          <p:nvPr/>
        </p:nvPicPr>
        <p:blipFill>
          <a:blip r:embed="rId5" cstate="print"/>
          <a:srcRect/>
          <a:stretch>
            <a:fillRect/>
          </a:stretch>
        </p:blipFill>
        <p:spPr bwMode="auto">
          <a:xfrm>
            <a:off x="-27710" y="-1"/>
            <a:ext cx="3990110" cy="308326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54" y="228600"/>
            <a:ext cx="8249946" cy="637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990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5029200"/>
          </a:xfrm>
        </p:spPr>
        <p:txBody>
          <a:bodyPr>
            <a:normAutofit fontScale="92500" lnSpcReduction="10000"/>
          </a:bodyPr>
          <a:lstStyle/>
          <a:p>
            <a:r>
              <a:rPr lang="en-US" dirty="0" smtClean="0"/>
              <a:t>South Carolina</a:t>
            </a:r>
          </a:p>
          <a:p>
            <a:pPr lvl="1"/>
            <a:r>
              <a:rPr lang="en-US" dirty="0" smtClean="0"/>
              <a:t>Nominated William Lowndes instead of Calhoun</a:t>
            </a:r>
          </a:p>
          <a:p>
            <a:pPr lvl="1"/>
            <a:r>
              <a:rPr lang="en-US" dirty="0" smtClean="0"/>
              <a:t>Worried about the continued decline in cotton prices 1818=31 cents vs. 1823=12 cents</a:t>
            </a:r>
          </a:p>
          <a:p>
            <a:pPr lvl="1"/>
            <a:r>
              <a:rPr lang="en-US" dirty="0" smtClean="0"/>
              <a:t>Slave revolts (Denmark Vesey)</a:t>
            </a:r>
          </a:p>
          <a:p>
            <a:pPr lvl="1"/>
            <a:endParaRPr lang="en-US" dirty="0" smtClean="0"/>
          </a:p>
          <a:p>
            <a:r>
              <a:rPr lang="en-US" dirty="0" smtClean="0"/>
              <a:t>Individuals were nominated by state legislature or Congressional </a:t>
            </a:r>
            <a:r>
              <a:rPr lang="en-US" dirty="0" smtClean="0">
                <a:solidFill>
                  <a:schemeClr val="bg1"/>
                </a:solidFill>
              </a:rPr>
              <a:t>Caucuses.</a:t>
            </a:r>
          </a:p>
          <a:p>
            <a:pPr lvl="1"/>
            <a:r>
              <a:rPr lang="en-US" dirty="0" smtClean="0"/>
              <a:t>Any political group organized to further a special interest or cause.</a:t>
            </a:r>
          </a:p>
          <a:p>
            <a:pPr lvl="1"/>
            <a:r>
              <a:rPr lang="en-US" dirty="0" smtClean="0"/>
              <a:t>John C. Calhoun, Henry Clay, Andrew Jackson, John Quincy Adams, and William H. Crawford</a:t>
            </a:r>
          </a:p>
          <a:p>
            <a:pPr lvl="1"/>
            <a:r>
              <a:rPr lang="en-US" dirty="0" smtClean="0"/>
              <a:t>No candidate received majority of the electoral votes, so the House of Representatives decided the election</a:t>
            </a:r>
          </a:p>
          <a:p>
            <a:pPr lvl="1">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Election of 1824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324600"/>
          </a:xfrm>
        </p:spPr>
        <p:txBody>
          <a:bodyPr>
            <a:normAutofit fontScale="92500"/>
          </a:bodyPr>
          <a:lstStyle/>
          <a:p>
            <a:r>
              <a:rPr lang="en-US" dirty="0" smtClean="0"/>
              <a:t>John Quincy Adams was elected President and Calhoun his VP.</a:t>
            </a:r>
          </a:p>
          <a:p>
            <a:endParaRPr lang="en-US" dirty="0" smtClean="0"/>
          </a:p>
          <a:p>
            <a:r>
              <a:rPr lang="en-US" dirty="0" smtClean="0"/>
              <a:t>Jackson began campaigning for the 1828 election</a:t>
            </a:r>
          </a:p>
          <a:p>
            <a:pPr>
              <a:buNone/>
            </a:pPr>
            <a:endParaRPr lang="en-US" dirty="0" smtClean="0"/>
          </a:p>
          <a:p>
            <a:r>
              <a:rPr lang="en-US" dirty="0" smtClean="0"/>
              <a:t>John Quincy Adams and Henry Clay</a:t>
            </a:r>
          </a:p>
          <a:p>
            <a:pPr lvl="1"/>
            <a:r>
              <a:rPr lang="en-US" dirty="0" smtClean="0"/>
              <a:t>National Republicans</a:t>
            </a:r>
          </a:p>
          <a:p>
            <a:endParaRPr lang="en-US" dirty="0" smtClean="0"/>
          </a:p>
          <a:p>
            <a:r>
              <a:rPr lang="en-US" dirty="0" smtClean="0"/>
              <a:t>Andrew Jackson</a:t>
            </a:r>
          </a:p>
          <a:p>
            <a:pPr lvl="1"/>
            <a:r>
              <a:rPr lang="en-US" dirty="0" smtClean="0"/>
              <a:t>Democratic-Republicans(Democrats)</a:t>
            </a:r>
          </a:p>
          <a:p>
            <a:pPr lvl="1"/>
            <a:r>
              <a:rPr lang="en-US" dirty="0" smtClean="0"/>
              <a:t>Champion of the “common man”</a:t>
            </a:r>
          </a:p>
          <a:p>
            <a:pPr lvl="1"/>
            <a:r>
              <a:rPr lang="en-US" dirty="0" smtClean="0">
                <a:solidFill>
                  <a:schemeClr val="bg1"/>
                </a:solidFill>
              </a:rPr>
              <a:t>Mud-Slinging</a:t>
            </a:r>
            <a:r>
              <a:rPr lang="en-US" dirty="0" smtClean="0"/>
              <a:t>- attacking the other candidate and trying to damage the persons reputation.</a:t>
            </a:r>
          </a:p>
          <a:p>
            <a:pPr lvl="1"/>
            <a:r>
              <a:rPr lang="en-US" dirty="0" smtClean="0"/>
              <a:t>In 1828 Jackson would defeat Adams in the presidential election. </a:t>
            </a:r>
          </a:p>
          <a:p>
            <a:pPr lvl="1"/>
            <a:r>
              <a:rPr lang="en-US" dirty="0" smtClean="0"/>
              <a:t>The Democratic Party became the party of the common man.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25481</TotalTime>
  <Words>1483</Words>
  <Application>Microsoft Office PowerPoint</Application>
  <PresentationFormat>On-screen Show (4:3)</PresentationFormat>
  <Paragraphs>208</Paragraphs>
  <Slides>24</Slides>
  <Notes>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Paper</vt:lpstr>
      <vt:lpstr>Foundry</vt:lpstr>
      <vt:lpstr>What we did Yesterday?</vt:lpstr>
      <vt:lpstr>What we did Yesterday?</vt:lpstr>
      <vt:lpstr>PowerPoint Presentation</vt:lpstr>
      <vt:lpstr>Sectionalism</vt:lpstr>
      <vt:lpstr>Missouri Compromise</vt:lpstr>
      <vt:lpstr>PowerPoint Presentation</vt:lpstr>
      <vt:lpstr>PowerPoint Presentation</vt:lpstr>
      <vt:lpstr>Election of 1824</vt:lpstr>
      <vt:lpstr>PowerPoint Presentation</vt:lpstr>
      <vt:lpstr>PowerPoint Presentation</vt:lpstr>
      <vt:lpstr>The Nullification Crisis</vt:lpstr>
      <vt:lpstr>PowerPoint Presentation</vt:lpstr>
      <vt:lpstr>PowerPoint Presentation</vt:lpstr>
      <vt:lpstr>                         Slavery during Antebellum</vt:lpstr>
      <vt:lpstr>PowerPoint Presentation</vt:lpstr>
      <vt:lpstr>PowerPoint Presentation</vt:lpstr>
      <vt:lpstr>PowerPoint Presentation</vt:lpstr>
      <vt:lpstr>                               Free African-Americans </vt:lpstr>
      <vt:lpstr>William Ellison</vt:lpstr>
      <vt:lpstr>PowerPoint Presentation</vt:lpstr>
      <vt:lpstr>                                         Slave revolts</vt:lpstr>
      <vt:lpstr>PowerPoint Presentation</vt:lpstr>
      <vt:lpstr>Discussion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dc:creator>
  <cp:lastModifiedBy>Joshua Hoover</cp:lastModifiedBy>
  <cp:revision>106</cp:revision>
  <dcterms:created xsi:type="dcterms:W3CDTF">2013-01-14T00:14:27Z</dcterms:created>
  <dcterms:modified xsi:type="dcterms:W3CDTF">2019-01-28T20:30:41Z</dcterms:modified>
</cp:coreProperties>
</file>