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774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224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777239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80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560"/>
              </a:spcBef>
              <a:buClr>
                <a:schemeClr val="accent1"/>
              </a:buClr>
              <a:buFont typeface="Times New Roman"/>
              <a:buNone/>
              <a:defRPr sz="28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440"/>
              </a:spcBef>
              <a:buClr>
                <a:schemeClr val="accent1"/>
              </a:buClr>
              <a:buFont typeface="Times New Roman"/>
              <a:buNone/>
              <a:defRPr sz="22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0">
              <a:spcBef>
                <a:spcPts val="400"/>
              </a:spcBef>
              <a:buClr>
                <a:schemeClr val="accent1"/>
              </a:buClr>
              <a:buFont typeface="Times New Roman"/>
              <a:buNone/>
              <a:defRPr sz="20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0">
              <a:spcBef>
                <a:spcPts val="360"/>
              </a:spcBef>
              <a:buClr>
                <a:schemeClr val="accent1"/>
              </a:buClr>
              <a:buFont typeface="Times New Roman"/>
              <a:buNone/>
              <a:defRPr sz="18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0">
              <a:spcBef>
                <a:spcPts val="360"/>
              </a:spcBef>
              <a:buClr>
                <a:schemeClr val="accent1"/>
              </a:buClr>
              <a:buFont typeface="Times New Roman"/>
              <a:buNone/>
              <a:defRPr sz="18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0">
              <a:spcBef>
                <a:spcPts val="320"/>
              </a:spcBef>
              <a:buClr>
                <a:schemeClr val="accent1"/>
              </a:buClr>
              <a:buFont typeface="Times New Roman"/>
              <a:buNone/>
              <a:defRPr sz="16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ctr" rtl="0">
              <a:spcBef>
                <a:spcPts val="320"/>
              </a:spcBef>
              <a:buClr>
                <a:schemeClr val="accent1"/>
              </a:buClr>
              <a:buFont typeface="Times New Roman"/>
              <a:buNone/>
              <a:defRPr sz="16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ctr" rtl="0">
              <a:spcBef>
                <a:spcPts val="320"/>
              </a:spcBef>
              <a:buClr>
                <a:schemeClr val="accent1"/>
              </a:buClr>
              <a:buFont typeface="Times New Roman"/>
              <a:buNone/>
              <a:defRPr sz="16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ctr" rtl="0">
              <a:spcBef>
                <a:spcPts val="320"/>
              </a:spcBef>
              <a:buClr>
                <a:schemeClr val="accent1"/>
              </a:buClr>
              <a:buFont typeface="Times New Roman"/>
              <a:buNone/>
              <a:defRPr sz="1600" b="0" i="0" u="none" strike="noStrike" cap="none" baseline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77239" y="6172200"/>
            <a:ext cx="7543800" cy="2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590799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224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indent="-194309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indent="-15748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indent="-1587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indent="-1587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indent="-17589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indent="-177926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indent="-17843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indent="-173354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-1028699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0"/>
            <a:ext cx="48767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224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indent="-194309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indent="-15748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indent="-1587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indent="-1587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indent="-17589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indent="-177926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indent="-17843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indent="-173354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indent="-18224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indent="-194309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indent="-15748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indent="-1587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indent="-1587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indent="-17589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indent="-177926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indent="-17843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indent="-173354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777239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5400" b="0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chemeClr val="dk2"/>
              </a:buClr>
              <a:buFont typeface="Times New Roman"/>
              <a:buNone/>
              <a:defRPr sz="2800">
                <a:solidFill>
                  <a:schemeClr val="dk2"/>
                </a:solidFill>
              </a:defRPr>
            </a:lvl1pPr>
            <a:lvl2pPr marL="457200" indent="0" rtl="0">
              <a:buClr>
                <a:srgbClr val="888888"/>
              </a:buClr>
              <a:buFont typeface="Times New Roman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Times New Roman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Times New Roman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Times New Roman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Times New Roman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Times New Roman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Times New Roman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777239" y="6172200"/>
            <a:ext cx="7543800" cy="2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609600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609600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Impact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457200" indent="0" rtl="0">
              <a:buFont typeface="Times New Roman"/>
              <a:buNone/>
              <a:defRPr sz="2000" b="1"/>
            </a:lvl2pPr>
            <a:lvl3pPr marL="914400" indent="0" rtl="0">
              <a:buFont typeface="Times New Roman"/>
              <a:buNone/>
              <a:defRPr sz="1800" b="1"/>
            </a:lvl3pPr>
            <a:lvl4pPr marL="1371600" indent="0" rtl="0">
              <a:buFont typeface="Times New Roman"/>
              <a:buNone/>
              <a:defRPr sz="1600" b="1"/>
            </a:lvl4pPr>
            <a:lvl5pPr marL="1828800" indent="0" rtl="0">
              <a:buFont typeface="Times New Roman"/>
              <a:buNone/>
              <a:defRPr sz="1600" b="1"/>
            </a:lvl5pPr>
            <a:lvl6pPr marL="2286000" indent="0" rtl="0">
              <a:buFont typeface="Times New Roman"/>
              <a:buNone/>
              <a:defRPr sz="1600" b="1"/>
            </a:lvl6pPr>
            <a:lvl7pPr marL="2743200" indent="0" rtl="0">
              <a:buFont typeface="Times New Roman"/>
              <a:buNone/>
              <a:defRPr sz="1600" b="1"/>
            </a:lvl7pPr>
            <a:lvl8pPr marL="3200400" indent="0" rtl="0">
              <a:buFont typeface="Times New Roman"/>
              <a:buNone/>
              <a:defRPr sz="1600" b="1"/>
            </a:lvl8pPr>
            <a:lvl9pPr marL="3657600" indent="0" rtl="0"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758952" y="1329263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151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Impact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457200" indent="0" rtl="0">
              <a:buFont typeface="Times New Roman"/>
              <a:buNone/>
              <a:defRPr sz="2000" b="1"/>
            </a:lvl2pPr>
            <a:lvl3pPr marL="914400" indent="0" rtl="0">
              <a:buFont typeface="Times New Roman"/>
              <a:buNone/>
              <a:defRPr sz="1800" b="1"/>
            </a:lvl3pPr>
            <a:lvl4pPr marL="1371600" indent="0" rtl="0">
              <a:buFont typeface="Times New Roman"/>
              <a:buNone/>
              <a:defRPr sz="1600" b="1"/>
            </a:lvl4pPr>
            <a:lvl5pPr marL="1828800" indent="0" rtl="0">
              <a:buFont typeface="Times New Roman"/>
              <a:buNone/>
              <a:defRPr sz="1600" b="1"/>
            </a:lvl5pPr>
            <a:lvl6pPr marL="2286000" indent="0" rtl="0">
              <a:buFont typeface="Times New Roman"/>
              <a:buNone/>
              <a:defRPr sz="1600" b="1"/>
            </a:lvl6pPr>
            <a:lvl7pPr marL="2743200" indent="0" rtl="0">
              <a:buFont typeface="Times New Roman"/>
              <a:buNone/>
              <a:defRPr sz="1600" b="1"/>
            </a:lvl7pPr>
            <a:lvl8pPr marL="3200400" indent="0" rtl="0">
              <a:buFont typeface="Times New Roman"/>
              <a:buNone/>
              <a:defRPr sz="1600" b="1"/>
            </a:lvl8pPr>
            <a:lvl9pPr marL="3657600" indent="0" rtl="0"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151" y="1329263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758952" y="1249362"/>
            <a:ext cx="3657600" cy="1587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Shape 51"/>
          <p:cNvCxnSpPr/>
          <p:nvPr/>
        </p:nvCxnSpPr>
        <p:spPr>
          <a:xfrm>
            <a:off x="4645151" y="1249362"/>
            <a:ext cx="3657600" cy="1587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54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sz="2400"/>
            </a:lvl1pPr>
            <a:lvl2pPr rtl="0">
              <a:defRPr sz="22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762000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dk2"/>
              </a:buClr>
              <a:buFont typeface="Times New Roman"/>
              <a:buNone/>
              <a:defRPr sz="2100">
                <a:solidFill>
                  <a:schemeClr val="dk2"/>
                </a:solidFill>
              </a:defRPr>
            </a:lvl1pPr>
            <a:lvl2pPr marL="457200" indent="0" rtl="0">
              <a:buFont typeface="Times New Roman"/>
              <a:buNone/>
              <a:defRPr sz="1200"/>
            </a:lvl2pPr>
            <a:lvl3pPr marL="914400" indent="0" rtl="0">
              <a:buFont typeface="Times New Roman"/>
              <a:buNone/>
              <a:defRPr sz="1000"/>
            </a:lvl3pPr>
            <a:lvl4pPr marL="1371600" indent="0" rtl="0">
              <a:buFont typeface="Times New Roman"/>
              <a:buNone/>
              <a:defRPr sz="900"/>
            </a:lvl4pPr>
            <a:lvl5pPr marL="1828800" indent="0" rtl="0">
              <a:buFont typeface="Times New Roman"/>
              <a:buNone/>
              <a:defRPr sz="900"/>
            </a:lvl5pPr>
            <a:lvl6pPr marL="2286000" indent="0" rtl="0">
              <a:buFont typeface="Times New Roman"/>
              <a:buNone/>
              <a:defRPr sz="900"/>
            </a:lvl6pPr>
            <a:lvl7pPr marL="2743200" indent="0" rtl="0">
              <a:buFont typeface="Times New Roman"/>
              <a:buNone/>
              <a:defRPr sz="900"/>
            </a:lvl7pPr>
            <a:lvl8pPr marL="3200400" indent="0" rtl="0">
              <a:buFont typeface="Times New Roman"/>
              <a:buNone/>
              <a:defRPr sz="900"/>
            </a:lvl8pPr>
            <a:lvl9pPr marL="3657600" indent="0" rtl="0"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68" name="Shape 68"/>
          <p:cNvCxnSpPr/>
          <p:nvPr/>
        </p:nvCxnSpPr>
        <p:spPr>
          <a:xfrm rot="5400000">
            <a:off x="1677193" y="2514599"/>
            <a:ext cx="3809999" cy="1587"/>
          </a:xfrm>
          <a:prstGeom prst="straightConnector1">
            <a:avLst/>
          </a:prstGeom>
          <a:noFill/>
          <a:ln w="9525" cap="flat">
            <a:solidFill>
              <a:srgbClr val="97979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54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777239" y="457200"/>
            <a:ext cx="7543800" cy="2895600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r" rtl="0">
              <a:buClr>
                <a:srgbClr val="444444"/>
              </a:buClr>
              <a:buFont typeface="Times New Roman"/>
              <a:buNone/>
              <a:defRPr sz="3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buClr>
                <a:schemeClr val="dk1"/>
              </a:buClr>
              <a:buFont typeface="Times New Roman"/>
              <a:buNone/>
              <a:defRPr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850391" y="3505200"/>
            <a:ext cx="7391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Times New Roman"/>
              <a:buNone/>
              <a:defRPr sz="1800"/>
            </a:lvl1pPr>
            <a:lvl2pPr marL="457200" indent="0" rtl="0">
              <a:buFont typeface="Times New Roman"/>
              <a:buNone/>
              <a:defRPr sz="1200"/>
            </a:lvl2pPr>
            <a:lvl3pPr marL="914400" indent="0" rtl="0">
              <a:buFont typeface="Times New Roman"/>
              <a:buNone/>
              <a:defRPr sz="1000"/>
            </a:lvl3pPr>
            <a:lvl4pPr marL="1371600" indent="0" rtl="0">
              <a:buFont typeface="Times New Roman"/>
              <a:buNone/>
              <a:defRPr sz="900"/>
            </a:lvl4pPr>
            <a:lvl5pPr marL="1828800" indent="0" rtl="0">
              <a:buFont typeface="Times New Roman"/>
              <a:buNone/>
              <a:defRPr sz="900"/>
            </a:lvl5pPr>
            <a:lvl6pPr marL="2286000" indent="0" rtl="0">
              <a:buFont typeface="Times New Roman"/>
              <a:buNone/>
              <a:defRPr sz="900"/>
            </a:lvl6pPr>
            <a:lvl7pPr marL="2743200" indent="0" rtl="0">
              <a:buFont typeface="Times New Roman"/>
              <a:buNone/>
              <a:defRPr sz="900"/>
            </a:lvl7pPr>
            <a:lvl8pPr marL="3200400" indent="0" rtl="0">
              <a:buFont typeface="Times New Roman"/>
              <a:buNone/>
              <a:defRPr sz="900"/>
            </a:lvl8pPr>
            <a:lvl9pPr marL="3657600" indent="0" rtl="0"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indent="-18224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indent="-194309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indent="-15748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indent="-1587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indent="-1587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indent="-17589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indent="-177926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indent="-17843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indent="-173354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1" i="0" u="none" strike="noStrike" cap="none" baseline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2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777239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77239" y="6172200"/>
            <a:ext cx="7543800" cy="2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101-videos/human-body-sc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762000" y="40386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8000" b="0" i="0" u="none" strike="noStrike" cap="none" baseline="0" dirty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How is the human body organized?</a:t>
            </a:r>
            <a:endParaRPr lang="en-US" sz="8000" b="0" i="0" u="none" strike="noStrike" cap="none" baseline="0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762000" y="54864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2400" dirty="0"/>
              <a:t>DMS </a:t>
            </a:r>
            <a:r>
              <a:rPr lang="en-US" sz="2400" dirty="0" smtClean="0"/>
              <a:t>2015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/>
              <a:t>Review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-US" sz="3000" dirty="0"/>
              <a:t>What is the smallest and most basic building block of the human body?</a:t>
            </a:r>
          </a:p>
          <a:p>
            <a:endParaRPr lang="en-US" sz="3000" dirty="0"/>
          </a:p>
          <a:p>
            <a:pPr marL="457200" lvl="0" indent="-4191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-US" sz="3000" dirty="0"/>
              <a:t>What are the four kinds of tissue in the human body?</a:t>
            </a:r>
          </a:p>
          <a:p>
            <a:endParaRPr lang="en-US" sz="3000" dirty="0"/>
          </a:p>
          <a:p>
            <a:pPr marL="457200" lvl="0" indent="-4191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-US" sz="3000" dirty="0"/>
              <a:t>What do we call a group of different types of tissues working together to perform a special function?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Cells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640"/>
              </a:spcBef>
              <a:buClr>
                <a:schemeClr val="accent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basic units of structure and function within the human body.</a:t>
            </a:r>
          </a:p>
          <a:p>
            <a:pPr marL="274320" marR="0" lvl="0" indent="-274320" algn="l" rtl="0">
              <a:spcBef>
                <a:spcPts val="640"/>
              </a:spcBef>
              <a:buClr>
                <a:schemeClr val="accent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 all cells perform the processes that keep humans alive, they also have specialized functions as well.  </a:t>
            </a:r>
          </a:p>
          <a:p>
            <a:pPr marL="274320" marR="0" lvl="0" indent="-274320" algn="l" rtl="0">
              <a:spcBef>
                <a:spcPts val="640"/>
              </a:spcBef>
              <a:buClr>
                <a:schemeClr val="accent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may be nerve cells (neurons), blood cells, and bone cells.</a:t>
            </a:r>
          </a:p>
        </p:txBody>
      </p:sp>
      <p:sp>
        <p:nvSpPr>
          <p:cNvPr id="97" name="Shape 97"/>
          <p:cNvSpPr/>
          <p:nvPr/>
        </p:nvSpPr>
        <p:spPr>
          <a:xfrm>
            <a:off x="5715000" y="4114800"/>
            <a:ext cx="2857500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Tissues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1447800"/>
            <a:ext cx="76199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group of specialized cells that work together to perform the same function. </a:t>
            </a:r>
          </a:p>
          <a:p>
            <a:pPr marL="274320" marR="0" lvl="0" indent="-274320" algn="l" rtl="0">
              <a:spcBef>
                <a:spcPts val="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four basic types of tissue in the human body</a:t>
            </a:r>
          </a:p>
        </p:txBody>
      </p:sp>
      <p:sp>
        <p:nvSpPr>
          <p:cNvPr id="104" name="Shape 104"/>
          <p:cNvSpPr/>
          <p:nvPr/>
        </p:nvSpPr>
        <p:spPr>
          <a:xfrm>
            <a:off x="6321135" y="4572000"/>
            <a:ext cx="2057400" cy="2057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5" name="Shape 105"/>
          <p:cNvSpPr/>
          <p:nvPr/>
        </p:nvSpPr>
        <p:spPr>
          <a:xfrm>
            <a:off x="3196935" y="228600"/>
            <a:ext cx="3124200" cy="145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4 types of tissues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94360" marR="0" lvl="1" indent="-276860" algn="l" rtl="0">
              <a:spcBef>
                <a:spcPts val="560"/>
              </a:spcBef>
              <a:buClr>
                <a:schemeClr val="accent1"/>
              </a:buClr>
              <a:buSzPct val="108974"/>
              <a:buFont typeface="Arial"/>
              <a:buChar char="•"/>
            </a:pPr>
            <a:r>
              <a:rPr lang="en-US" sz="26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Nerve tissue </a:t>
            </a:r>
            <a:r>
              <a:rPr lang="en-US" sz="2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carries impulses back and forth to the brain from the body</a:t>
            </a:r>
          </a:p>
          <a:p>
            <a:pPr marL="594360" marR="0" lvl="1" indent="-276860" algn="l" rtl="0">
              <a:spcBef>
                <a:spcPts val="560"/>
              </a:spcBef>
              <a:buClr>
                <a:schemeClr val="accent1"/>
              </a:buClr>
              <a:buSzPct val="108974"/>
              <a:buFont typeface="Arial"/>
              <a:buChar char="•"/>
            </a:pPr>
            <a:r>
              <a:rPr lang="en-US" sz="26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 tissue </a:t>
            </a:r>
            <a:r>
              <a:rPr lang="en-US" sz="2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(cardiac, smooth, skeletal) - contracts and shortens, making body parts move</a:t>
            </a:r>
          </a:p>
          <a:p>
            <a:pPr marL="594360" marR="0" lvl="1" indent="-276860" algn="l" rtl="0">
              <a:spcBef>
                <a:spcPts val="560"/>
              </a:spcBef>
              <a:buClr>
                <a:schemeClr val="accent1"/>
              </a:buClr>
              <a:buSzPct val="108974"/>
              <a:buFont typeface="Arial"/>
              <a:buChar char="•"/>
            </a:pPr>
            <a:r>
              <a:rPr lang="en-US" sz="26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Epithelial tissue </a:t>
            </a:r>
            <a:r>
              <a:rPr lang="en-US" sz="2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covers the surfaces of the body, inside (as lining and/or covering of internal organs) and outside (as layer of skin)</a:t>
            </a:r>
          </a:p>
          <a:p>
            <a:pPr marL="594360" marR="0" lvl="1" indent="-276860" algn="l" rtl="0">
              <a:spcBef>
                <a:spcPts val="560"/>
              </a:spcBef>
              <a:buClr>
                <a:schemeClr val="accent1"/>
              </a:buClr>
              <a:buSzPct val="108974"/>
              <a:buFont typeface="Arial"/>
              <a:buChar char="•"/>
            </a:pPr>
            <a:r>
              <a:rPr lang="en-US" sz="26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Connective tissue </a:t>
            </a:r>
            <a:r>
              <a:rPr lang="en-US" sz="2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connects all parts of the body and provides support (for example tendons, ligaments, cartilage)</a:t>
            </a:r>
          </a:p>
          <a:p>
            <a:endParaRPr lang="en-US" sz="26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168575" y="4429557"/>
            <a:ext cx="2989279" cy="239380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Organs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4815094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560"/>
              </a:spcBef>
              <a:buClr>
                <a:schemeClr val="accent1"/>
              </a:buClr>
              <a:buSzPct val="108974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group of two or more different types of tissue that work together to perform a specific function.</a:t>
            </a:r>
          </a:p>
          <a:p>
            <a:pPr marL="274320" marR="0" lvl="0" indent="-274320" algn="l" rtl="0">
              <a:spcBef>
                <a:spcPts val="560"/>
              </a:spcBef>
              <a:buClr>
                <a:schemeClr val="accent1"/>
              </a:buClr>
              <a:buSzPct val="108974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task is generally more complex than that of the tissue.  </a:t>
            </a:r>
          </a:p>
          <a:p>
            <a:pPr marL="274320" marR="0" lvl="0" indent="-274320" algn="l" rtl="0">
              <a:spcBef>
                <a:spcPts val="560"/>
              </a:spcBef>
              <a:buClr>
                <a:schemeClr val="accent1"/>
              </a:buClr>
              <a:buSzPct val="108974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the heart is made of muscle and connective tissues which function to pump blood throughout the body</a:t>
            </a:r>
          </a:p>
        </p:txBody>
      </p:sp>
      <p:sp>
        <p:nvSpPr>
          <p:cNvPr id="119" name="Shape 119"/>
          <p:cNvSpPr/>
          <p:nvPr/>
        </p:nvSpPr>
        <p:spPr>
          <a:xfrm>
            <a:off x="5577094" y="1219200"/>
            <a:ext cx="3566904" cy="30384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Systems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62000" y="3810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640"/>
              </a:spcBef>
              <a:buClr>
                <a:schemeClr val="accent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group of two or more organs that work together to perform a specific function.</a:t>
            </a:r>
          </a:p>
          <a:p>
            <a:pPr marL="274320" marR="0" lvl="0" indent="-274320" algn="l" rtl="0">
              <a:spcBef>
                <a:spcPts val="640"/>
              </a:spcBef>
              <a:buClr>
                <a:schemeClr val="accent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organ system has its own function but the systems work together and depend on one another.</a:t>
            </a:r>
          </a:p>
        </p:txBody>
      </p:sp>
      <p:sp>
        <p:nvSpPr>
          <p:cNvPr id="126" name="Shape 126"/>
          <p:cNvSpPr/>
          <p:nvPr/>
        </p:nvSpPr>
        <p:spPr>
          <a:xfrm>
            <a:off x="3311235" y="3276600"/>
            <a:ext cx="5619749" cy="2312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/>
              <a:t>Organisms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-US" sz="3000"/>
              <a:t>A living being that is made up of different systems that work together</a:t>
            </a:r>
          </a:p>
        </p:txBody>
      </p:sp>
      <p:sp>
        <p:nvSpPr>
          <p:cNvPr id="133" name="Shape 133"/>
          <p:cNvSpPr/>
          <p:nvPr/>
        </p:nvSpPr>
        <p:spPr>
          <a:xfrm>
            <a:off x="892575" y="3332300"/>
            <a:ext cx="1562100" cy="1562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4" name="Shape 134"/>
          <p:cNvSpPr/>
          <p:nvPr/>
        </p:nvSpPr>
        <p:spPr>
          <a:xfrm>
            <a:off x="1621525" y="565300"/>
            <a:ext cx="2061937" cy="156140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4658607" y="3101702"/>
            <a:ext cx="3647192" cy="3002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6" name="Shape 136"/>
          <p:cNvSpPr/>
          <p:nvPr/>
        </p:nvSpPr>
        <p:spPr>
          <a:xfrm>
            <a:off x="6352175" y="565300"/>
            <a:ext cx="1882414" cy="13837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11 body systems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23008" y="1600200"/>
            <a:ext cx="4010890" cy="376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68680" marR="0" lvl="2" indent="-233680" algn="l" rtl="0">
              <a:spcBef>
                <a:spcPts val="640"/>
              </a:spcBef>
              <a:buClr>
                <a:schemeClr val="accent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Circulatory</a:t>
            </a:r>
          </a:p>
          <a:p>
            <a:pPr marL="868680" marR="0" lvl="2" indent="-233680" algn="l" rtl="0">
              <a:spcBef>
                <a:spcPts val="640"/>
              </a:spcBef>
              <a:buClr>
                <a:schemeClr val="accent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Digestive</a:t>
            </a:r>
          </a:p>
          <a:p>
            <a:pPr marL="868680" marR="0" lvl="2" indent="-233680" algn="l" rtl="0">
              <a:spcBef>
                <a:spcPts val="600"/>
              </a:spcBef>
              <a:buClr>
                <a:schemeClr val="accent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Endocrine</a:t>
            </a:r>
          </a:p>
          <a:p>
            <a:pPr marL="868680" marR="0" lvl="2" indent="-233680" algn="l" rtl="0">
              <a:spcBef>
                <a:spcPts val="600"/>
              </a:spcBef>
              <a:buClr>
                <a:schemeClr val="accent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Excretory (urinary)</a:t>
            </a:r>
          </a:p>
          <a:p>
            <a:pPr marL="868680" marR="0" lvl="2" indent="-233680" algn="l" rtl="0">
              <a:spcBef>
                <a:spcPts val="600"/>
              </a:spcBef>
              <a:buClr>
                <a:schemeClr val="accent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Immune</a:t>
            </a:r>
          </a:p>
          <a:p>
            <a:endParaRPr lang="en-US" sz="30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617026" y="1706624"/>
            <a:ext cx="4298372" cy="376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68680" marR="0" lvl="2" indent="-233680" algn="l" rtl="0">
              <a:spcBef>
                <a:spcPts val="600"/>
              </a:spcBef>
              <a:buClr>
                <a:schemeClr val="accent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Integumentary (skin) </a:t>
            </a:r>
          </a:p>
          <a:p>
            <a:pPr marL="868680" marR="0" lvl="2" indent="-233680" algn="l" rtl="0">
              <a:spcBef>
                <a:spcPts val="600"/>
              </a:spcBef>
              <a:buClr>
                <a:schemeClr val="accent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Muscular</a:t>
            </a:r>
          </a:p>
          <a:p>
            <a:pPr marL="868680" marR="0" lvl="2" indent="-233680" algn="l" rtl="0">
              <a:spcBef>
                <a:spcPts val="600"/>
              </a:spcBef>
              <a:buClr>
                <a:schemeClr val="accent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Nervous</a:t>
            </a:r>
          </a:p>
          <a:p>
            <a:pPr marL="868680" marR="0" lvl="2" indent="-233680" algn="l" rtl="0">
              <a:spcBef>
                <a:spcPts val="600"/>
              </a:spcBef>
              <a:buClr>
                <a:schemeClr val="accent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Reproductive</a:t>
            </a:r>
          </a:p>
          <a:p>
            <a:pPr marL="868680" marR="0" lvl="2" indent="-233680" algn="l" rtl="0">
              <a:spcBef>
                <a:spcPts val="600"/>
              </a:spcBef>
              <a:buClr>
                <a:schemeClr val="accent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Respiratory</a:t>
            </a:r>
          </a:p>
          <a:p>
            <a:pPr marL="868680" marR="0" lvl="2" indent="-233680" algn="l" rtl="0">
              <a:spcBef>
                <a:spcPts val="600"/>
              </a:spcBef>
              <a:buClr>
                <a:schemeClr val="accent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Skeletal</a:t>
            </a:r>
          </a:p>
          <a:p>
            <a:endParaRPr lang="en-US" sz="30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713508" y="475518"/>
            <a:ext cx="7696199" cy="1231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eleven different organ systems in the human body: </a:t>
            </a:r>
          </a:p>
          <a:p>
            <a:endParaRPr lang="en-US" sz="2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54102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Summary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62000" y="457200"/>
            <a:ext cx="2673600" cy="474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720"/>
              </a:spcBef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 </a:t>
            </a:r>
          </a:p>
          <a:p>
            <a:endParaRPr lang="en-US" sz="30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720"/>
              </a:spcBef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Tissue </a:t>
            </a:r>
          </a:p>
          <a:p>
            <a:endParaRPr lang="en-US" sz="30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720"/>
              </a:spcBef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 </a:t>
            </a:r>
          </a:p>
          <a:p>
            <a:endParaRPr lang="en-US" sz="30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720"/>
              </a:spcBef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</a:t>
            </a:r>
          </a:p>
          <a:p>
            <a:endParaRPr lang="en-US" sz="30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720"/>
              </a:spcBef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3000"/>
              <a:t>Organism</a:t>
            </a:r>
          </a:p>
        </p:txBody>
      </p:sp>
      <p:sp>
        <p:nvSpPr>
          <p:cNvPr id="151" name="Shape 151"/>
          <p:cNvSpPr/>
          <p:nvPr/>
        </p:nvSpPr>
        <p:spPr>
          <a:xfrm>
            <a:off x="4191000" y="228600"/>
            <a:ext cx="1581150" cy="632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52" name="Shape 152"/>
          <p:cNvCxnSpPr/>
          <p:nvPr/>
        </p:nvCxnSpPr>
        <p:spPr>
          <a:xfrm>
            <a:off x="2057400" y="1143000"/>
            <a:ext cx="0" cy="4572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53" name="Shape 153"/>
          <p:cNvCxnSpPr/>
          <p:nvPr/>
        </p:nvCxnSpPr>
        <p:spPr>
          <a:xfrm>
            <a:off x="2098800" y="2122375"/>
            <a:ext cx="0" cy="4572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54" name="Shape 154"/>
          <p:cNvCxnSpPr/>
          <p:nvPr/>
        </p:nvCxnSpPr>
        <p:spPr>
          <a:xfrm>
            <a:off x="2098800" y="3200400"/>
            <a:ext cx="0" cy="4572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55" name="Shape 155"/>
          <p:cNvSpPr/>
          <p:nvPr/>
        </p:nvSpPr>
        <p:spPr>
          <a:xfrm>
            <a:off x="6345382" y="533400"/>
            <a:ext cx="2743199" cy="53330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156" name="Shape 156"/>
          <p:cNvCxnSpPr/>
          <p:nvPr/>
        </p:nvCxnSpPr>
        <p:spPr>
          <a:xfrm>
            <a:off x="2098800" y="4204025"/>
            <a:ext cx="0" cy="4572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353</Words>
  <Application>Microsoft Office PowerPoint</Application>
  <PresentationFormat>On-screen Show (4:3)</PresentationFormat>
  <Paragraphs>52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/>
      <vt:lpstr>How is the human body organized?</vt:lpstr>
      <vt:lpstr>Cells</vt:lpstr>
      <vt:lpstr>Tissues</vt:lpstr>
      <vt:lpstr>4 types of tissues</vt:lpstr>
      <vt:lpstr>Organs</vt:lpstr>
      <vt:lpstr>Systems</vt:lpstr>
      <vt:lpstr>Organisms</vt:lpstr>
      <vt:lpstr>11 body systems</vt:lpstr>
      <vt:lpstr>Summary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the human body organized?</dc:title>
  <dc:creator>Chloe Jeffords</dc:creator>
  <cp:lastModifiedBy>Chloe Jeffords</cp:lastModifiedBy>
  <cp:revision>7</cp:revision>
  <dcterms:modified xsi:type="dcterms:W3CDTF">2015-02-27T19:28:02Z</dcterms:modified>
</cp:coreProperties>
</file>