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69" r:id="rId2"/>
    <p:sldId id="256" r:id="rId3"/>
    <p:sldId id="257" r:id="rId4"/>
    <p:sldId id="263" r:id="rId5"/>
    <p:sldId id="258" r:id="rId6"/>
    <p:sldId id="259" r:id="rId7"/>
    <p:sldId id="264" r:id="rId8"/>
    <p:sldId id="262" r:id="rId9"/>
    <p:sldId id="260" r:id="rId10"/>
    <p:sldId id="265" r:id="rId11"/>
    <p:sldId id="261" r:id="rId12"/>
    <p:sldId id="266" r:id="rId13"/>
    <p:sldId id="267" r:id="rId14"/>
    <p:sldId id="268" r:id="rId15"/>
    <p:sldId id="270" r:id="rId16"/>
    <p:sldId id="271" r:id="rId17"/>
    <p:sldId id="274" r:id="rId18"/>
    <p:sldId id="272" r:id="rId19"/>
    <p:sldId id="273" r:id="rId20"/>
    <p:sldId id="275" r:id="rId21"/>
    <p:sldId id="282" r:id="rId22"/>
    <p:sldId id="284" r:id="rId23"/>
    <p:sldId id="286" r:id="rId24"/>
    <p:sldId id="276" r:id="rId25"/>
    <p:sldId id="277" r:id="rId26"/>
    <p:sldId id="283" r:id="rId27"/>
    <p:sldId id="285" r:id="rId28"/>
    <p:sldId id="287" r:id="rId29"/>
    <p:sldId id="279" r:id="rId30"/>
    <p:sldId id="288" r:id="rId31"/>
    <p:sldId id="281" r:id="rId32"/>
    <p:sldId id="291" r:id="rId33"/>
    <p:sldId id="289" r:id="rId34"/>
    <p:sldId id="280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3FCF0-B9C8-4464-B87F-F9F1BBD8952C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CC808-F5F3-4BC8-BE04-0DAE37D7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was the Virginia  Plan?</a:t>
            </a:r>
          </a:p>
          <a:p>
            <a:r>
              <a:rPr lang="en-US" dirty="0" smtClean="0"/>
              <a:t> The Articles of Confederation established?</a:t>
            </a:r>
          </a:p>
          <a:p>
            <a:r>
              <a:rPr lang="en-US" dirty="0" smtClean="0"/>
              <a:t>What was the 3/5 compromise?</a:t>
            </a:r>
          </a:p>
          <a:p>
            <a:r>
              <a:rPr lang="en-US" dirty="0" smtClean="0"/>
              <a:t>Who became the governor after John Rutledge?</a:t>
            </a:r>
          </a:p>
          <a:p>
            <a:r>
              <a:rPr lang="en-US" dirty="0" smtClean="0"/>
              <a:t>Where was the new Capital of South Carolina to be located?</a:t>
            </a:r>
          </a:p>
          <a:p>
            <a:r>
              <a:rPr lang="en-US" dirty="0" smtClean="0"/>
              <a:t>How many states did it take to approve a new law?</a:t>
            </a:r>
          </a:p>
          <a:p>
            <a:r>
              <a:rPr lang="en-US" dirty="0" smtClean="0"/>
              <a:t>Where did South Carolina’s legislature meet  for their General Assembly</a:t>
            </a:r>
          </a:p>
          <a:p>
            <a:r>
              <a:rPr lang="en-US" dirty="0" smtClean="0"/>
              <a:t>Where did many Loyalist go after being forced to leave South Carolina? </a:t>
            </a:r>
          </a:p>
          <a:p>
            <a:r>
              <a:rPr lang="en-US" dirty="0" smtClean="0"/>
              <a:t>How was South Carolinian's economy disrupted?</a:t>
            </a:r>
          </a:p>
          <a:p>
            <a:r>
              <a:rPr lang="en-US" dirty="0" smtClean="0"/>
              <a:t>During the war what did the British do to many South Carolinians</a:t>
            </a:r>
          </a:p>
          <a:p>
            <a:r>
              <a:rPr lang="en-US" dirty="0" smtClean="0"/>
              <a:t>Where did John Lewis </a:t>
            </a:r>
            <a:r>
              <a:rPr lang="en-US" dirty="0" err="1" smtClean="0"/>
              <a:t>Gervais</a:t>
            </a:r>
            <a:r>
              <a:rPr lang="en-US" dirty="0" smtClean="0"/>
              <a:t>  want to establish the New capital of South Carolina. </a:t>
            </a:r>
          </a:p>
          <a:p>
            <a:r>
              <a:rPr lang="en-US" dirty="0" smtClean="0"/>
              <a:t>Who was the first Governor of South Carolina after the American Revolution?</a:t>
            </a:r>
          </a:p>
          <a:p>
            <a:r>
              <a:rPr lang="en-US" dirty="0" smtClean="0"/>
              <a:t>The First Constitution for the United States was known as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C808-F5F3-4BC8-BE04-0DAE37D75E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4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C808-F5F3-4BC8-BE04-0DAE37D75E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8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6C3C3-1A7A-4D71-9BF0-BBE537EB6AA4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E5432-64D2-4AF7-BC0F-FAB8BC87A8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6C3C3-1A7A-4D71-9BF0-BBE537EB6AA4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E5432-64D2-4AF7-BC0F-FAB8BC87A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6C3C3-1A7A-4D71-9BF0-BBE537EB6AA4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E5432-64D2-4AF7-BC0F-FAB8BC87A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6C3C3-1A7A-4D71-9BF0-BBE537EB6AA4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E5432-64D2-4AF7-BC0F-FAB8BC87A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6C3C3-1A7A-4D71-9BF0-BBE537EB6AA4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E5432-64D2-4AF7-BC0F-FAB8BC87A8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6C3C3-1A7A-4D71-9BF0-BBE537EB6AA4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E5432-64D2-4AF7-BC0F-FAB8BC87A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6C3C3-1A7A-4D71-9BF0-BBE537EB6AA4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E5432-64D2-4AF7-BC0F-FAB8BC87A8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6C3C3-1A7A-4D71-9BF0-BBE537EB6AA4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E5432-64D2-4AF7-BC0F-FAB8BC87A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6C3C3-1A7A-4D71-9BF0-BBE537EB6AA4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E5432-64D2-4AF7-BC0F-FAB8BC87A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6C3C3-1A7A-4D71-9BF0-BBE537EB6AA4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E5432-64D2-4AF7-BC0F-FAB8BC87A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026C3C3-1A7A-4D71-9BF0-BBE537EB6AA4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65E5432-64D2-4AF7-BC0F-FAB8BC87A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26C3C3-1A7A-4D71-9BF0-BBE537EB6AA4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65E5432-64D2-4AF7-BC0F-FAB8BC87A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www.virginiamemory.com/docs/EdmundRandolph-Painting.jpg" TargetMode="Externa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 Yesterday?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is the difference between a Federalist and Anti-Federalist?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This person came up with the idea for the first National Bank.</a:t>
            </a:r>
          </a:p>
          <a:p>
            <a:endParaRPr lang="en-US" dirty="0" smtClean="0"/>
          </a:p>
          <a:p>
            <a:r>
              <a:rPr lang="en-US" dirty="0" smtClean="0"/>
              <a:t>Under the New South Carolina Constitution what was the criteria to vote?</a:t>
            </a:r>
          </a:p>
          <a:p>
            <a:endParaRPr lang="en-US" dirty="0" smtClean="0"/>
          </a:p>
          <a:p>
            <a:r>
              <a:rPr lang="en-US" dirty="0" smtClean="0"/>
              <a:t>What was the 3/5 Compromise?</a:t>
            </a:r>
          </a:p>
          <a:p>
            <a:endParaRPr lang="en-US" dirty="0" smtClean="0"/>
          </a:p>
          <a:p>
            <a:r>
              <a:rPr lang="en-US" dirty="0" smtClean="0"/>
              <a:t>What was the Great Compromise?</a:t>
            </a:r>
          </a:p>
          <a:p>
            <a:endParaRPr lang="en-US" dirty="0"/>
          </a:p>
          <a:p>
            <a:r>
              <a:rPr lang="en-US" dirty="0" smtClean="0"/>
              <a:t>What is the highest law of the United States?</a:t>
            </a:r>
          </a:p>
          <a:p>
            <a:endParaRPr lang="en-US" dirty="0"/>
          </a:p>
          <a:p>
            <a:r>
              <a:rPr lang="en-US" dirty="0"/>
              <a:t>A small farmer who grows only enough crops to feed his or her </a:t>
            </a:r>
            <a:r>
              <a:rPr lang="en-US" dirty="0" smtClean="0"/>
              <a:t>family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92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new state house was started in Columbia in 1786.</a:t>
            </a:r>
          </a:p>
          <a:p>
            <a:pPr lvl="1"/>
            <a:r>
              <a:rPr lang="en-US" dirty="0" smtClean="0"/>
              <a:t>The legislature met for the first time in the new building in 1790.</a:t>
            </a:r>
          </a:p>
          <a:p>
            <a:endParaRPr lang="en-US" dirty="0" smtClean="0"/>
          </a:p>
          <a:p>
            <a:r>
              <a:rPr lang="en-US" dirty="0" smtClean="0"/>
              <a:t>Charles Town remained important to the life of the state.</a:t>
            </a:r>
          </a:p>
          <a:p>
            <a:pPr lvl="1"/>
            <a:r>
              <a:rPr lang="en-US" dirty="0" smtClean="0"/>
              <a:t>Legislature gave them their own town government.</a:t>
            </a:r>
          </a:p>
          <a:p>
            <a:pPr lvl="1"/>
            <a:r>
              <a:rPr lang="en-US" dirty="0" smtClean="0"/>
              <a:t>It was renamed Charleston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p.uscourts.gov/images/sc_capi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419600" cy="3330484"/>
          </a:xfrm>
          <a:prstGeom prst="rect">
            <a:avLst/>
          </a:prstGeom>
          <a:noFill/>
        </p:spPr>
      </p:pic>
      <p:pic>
        <p:nvPicPr>
          <p:cNvPr id="2" name="Picture 2" descr="http://www.nps.gov/history/nr/travel/charleston/buildings/cc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399" y="3200400"/>
            <a:ext cx="4637169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first constitution for the United States was </a:t>
            </a:r>
            <a:r>
              <a:rPr lang="en-US" b="1" dirty="0" smtClean="0">
                <a:solidFill>
                  <a:srgbClr val="FF0000"/>
                </a:solidFill>
              </a:rPr>
              <a:t>ratified</a:t>
            </a:r>
            <a:r>
              <a:rPr lang="en-US" b="1" dirty="0" smtClean="0"/>
              <a:t> in </a:t>
            </a:r>
            <a:r>
              <a:rPr lang="en-US" dirty="0" smtClean="0"/>
              <a:t>1781.</a:t>
            </a:r>
          </a:p>
          <a:p>
            <a:endParaRPr lang="en-US" dirty="0" smtClean="0"/>
          </a:p>
          <a:p>
            <a:r>
              <a:rPr lang="en-US" dirty="0" smtClean="0"/>
              <a:t>Established a weak central government.</a:t>
            </a:r>
          </a:p>
          <a:p>
            <a:endParaRPr lang="en-US" dirty="0" smtClean="0"/>
          </a:p>
          <a:p>
            <a:r>
              <a:rPr lang="en-US" dirty="0" smtClean="0"/>
              <a:t>All power was reserved for the states.</a:t>
            </a:r>
          </a:p>
          <a:p>
            <a:endParaRPr lang="en-US" dirty="0" smtClean="0"/>
          </a:p>
          <a:p>
            <a:r>
              <a:rPr lang="en-US" dirty="0" smtClean="0"/>
              <a:t>Only government body was Congress</a:t>
            </a:r>
          </a:p>
          <a:p>
            <a:pPr lvl="1"/>
            <a:r>
              <a:rPr lang="en-US" dirty="0" smtClean="0"/>
              <a:t>Each state had one vote </a:t>
            </a:r>
          </a:p>
          <a:p>
            <a:pPr lvl="1"/>
            <a:r>
              <a:rPr lang="en-US" dirty="0" smtClean="0"/>
              <a:t>No power to raise money through taxes</a:t>
            </a:r>
          </a:p>
          <a:p>
            <a:pPr lvl="1"/>
            <a:r>
              <a:rPr lang="en-US" dirty="0" smtClean="0"/>
              <a:t>All major laws required the approval of nine out of the thirteen states</a:t>
            </a:r>
          </a:p>
          <a:p>
            <a:pPr lvl="1"/>
            <a:r>
              <a:rPr lang="en-US" dirty="0" smtClean="0"/>
              <a:t>The Articles could be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amended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only by unanimous vote of the states.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Continental Congress was weak</a:t>
            </a:r>
          </a:p>
          <a:p>
            <a:pPr lvl="1"/>
            <a:r>
              <a:rPr lang="en-US" dirty="0" smtClean="0"/>
              <a:t>They were unable to pay the soldiers</a:t>
            </a:r>
          </a:p>
          <a:p>
            <a:pPr lvl="1"/>
            <a:r>
              <a:rPr lang="en-US" dirty="0" smtClean="0"/>
              <a:t>No power to regulate trade between the states or The United States and foreign countries. </a:t>
            </a:r>
          </a:p>
          <a:p>
            <a:endParaRPr lang="en-US" dirty="0" smtClean="0"/>
          </a:p>
          <a:p>
            <a:r>
              <a:rPr lang="en-US" dirty="0" smtClean="0"/>
              <a:t>The New Nation and the States had large war debts.</a:t>
            </a:r>
          </a:p>
          <a:p>
            <a:endParaRPr lang="en-US" dirty="0" smtClean="0"/>
          </a:p>
          <a:p>
            <a:r>
              <a:rPr lang="en-US" dirty="0" smtClean="0"/>
              <a:t>In 1786 a rebellion broke out between “haves” and the “have-nots” known as Shays’ Rebellion.</a:t>
            </a:r>
          </a:p>
          <a:p>
            <a:endParaRPr lang="en-US" dirty="0" smtClean="0"/>
          </a:p>
          <a:p>
            <a:r>
              <a:rPr lang="en-US" dirty="0" smtClean="0"/>
              <a:t>The states sent delegates to Philadelphia to amend the Articles of Confederation.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federalistpapers.org/wp-content/uploads/2011/04/ArticlesofConfedera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189" y="685800"/>
            <a:ext cx="4933811" cy="3429000"/>
          </a:xfrm>
          <a:prstGeom prst="rect">
            <a:avLst/>
          </a:prstGeom>
          <a:noFill/>
        </p:spPr>
      </p:pic>
      <p:pic>
        <p:nvPicPr>
          <p:cNvPr id="1026" name="Picture 2" descr="http://www.freedomsphoenix.com/Uploads/Graphics/315-0818111510-Articles-of-Confeder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3733800" cy="3155062"/>
          </a:xfrm>
          <a:prstGeom prst="rect">
            <a:avLst/>
          </a:prstGeom>
          <a:noFill/>
        </p:spPr>
      </p:pic>
      <p:pic>
        <p:nvPicPr>
          <p:cNvPr id="1030" name="Picture 6" descr="http://www.milanareaschools.org/~hmorelock/civics%20and%20econ/documents/U1D6_Articles%20of%20Confederation_files/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209275"/>
            <a:ext cx="4238694" cy="2687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Constitutional Convention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Sent four delegates to the convention Pierce Butler, Charles Pinckney, Charles Cotesworth Pinckney, and John Rutledge.</a:t>
            </a:r>
          </a:p>
          <a:p>
            <a:endParaRPr lang="en-US" dirty="0" smtClean="0"/>
          </a:p>
          <a:p>
            <a:r>
              <a:rPr lang="en-US" dirty="0" smtClean="0"/>
              <a:t>Debated whether to amend the Articles of Confederation. </a:t>
            </a:r>
          </a:p>
          <a:p>
            <a:pPr lvl="1"/>
            <a:r>
              <a:rPr lang="en-US" dirty="0" smtClean="0"/>
              <a:t>Give the National Government the power to tax and regulate commerce </a:t>
            </a:r>
          </a:p>
          <a:p>
            <a:pPr lvl="1"/>
            <a:r>
              <a:rPr lang="en-US" dirty="0" smtClean="0"/>
              <a:t>Create new constitution</a:t>
            </a:r>
          </a:p>
          <a:p>
            <a:endParaRPr lang="en-US" dirty="0" smtClean="0"/>
          </a:p>
          <a:p>
            <a:r>
              <a:rPr lang="en-US" dirty="0" smtClean="0"/>
              <a:t>Virginia Plan</a:t>
            </a:r>
          </a:p>
          <a:p>
            <a:pPr lvl="1"/>
            <a:r>
              <a:rPr lang="en-US" dirty="0" smtClean="0"/>
              <a:t>Legislative, Judicial, and Executive</a:t>
            </a:r>
          </a:p>
          <a:p>
            <a:pPr lvl="1"/>
            <a:r>
              <a:rPr lang="en-US" dirty="0" smtClean="0"/>
              <a:t>Wanted representation in Congress to be based on Population.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Jersey Plan</a:t>
            </a:r>
          </a:p>
          <a:p>
            <a:pPr lvl="1"/>
            <a:r>
              <a:rPr lang="en-US" dirty="0" smtClean="0"/>
              <a:t>Proposed number of representatives from each state be equal.</a:t>
            </a:r>
          </a:p>
          <a:p>
            <a:endParaRPr lang="en-US" dirty="0" smtClean="0"/>
          </a:p>
          <a:p>
            <a:r>
              <a:rPr lang="en-US" dirty="0" smtClean="0"/>
              <a:t>Great Compromise</a:t>
            </a:r>
          </a:p>
          <a:p>
            <a:pPr lvl="1"/>
            <a:r>
              <a:rPr lang="en-US" dirty="0" smtClean="0"/>
              <a:t>The House of Representatives would be based on population.</a:t>
            </a:r>
          </a:p>
          <a:p>
            <a:pPr lvl="1"/>
            <a:r>
              <a:rPr lang="en-US" dirty="0" smtClean="0"/>
              <a:t>The Senate would give each state equal representation.</a:t>
            </a:r>
          </a:p>
          <a:p>
            <a:endParaRPr lang="en-US" dirty="0" smtClean="0"/>
          </a:p>
          <a:p>
            <a:r>
              <a:rPr lang="en-US" dirty="0" smtClean="0"/>
              <a:t>Three-Fifths Compromise</a:t>
            </a:r>
          </a:p>
          <a:p>
            <a:pPr lvl="2"/>
            <a:r>
              <a:rPr lang="en-US" dirty="0" smtClean="0"/>
              <a:t>Counted every 5 slaves as 3 for both taxation purposes and population.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Commerce Compromise</a:t>
            </a:r>
          </a:p>
          <a:p>
            <a:pPr lvl="1"/>
            <a:r>
              <a:rPr lang="en-US" dirty="0" smtClean="0"/>
              <a:t>Promised that the federal government would not tax exports.</a:t>
            </a:r>
          </a:p>
          <a:p>
            <a:pPr lvl="1"/>
            <a:r>
              <a:rPr lang="en-US" dirty="0" smtClean="0"/>
              <a:t>Would not attempt to regulate the international slave trade for at least twenty years</a:t>
            </a:r>
          </a:p>
          <a:p>
            <a:endParaRPr lang="en-US" dirty="0" smtClean="0"/>
          </a:p>
          <a:p>
            <a:r>
              <a:rPr lang="en-US" dirty="0" smtClean="0"/>
              <a:t>States determined voter qualifications</a:t>
            </a:r>
          </a:p>
          <a:p>
            <a:pPr lvl="1"/>
            <a:r>
              <a:rPr lang="en-US" dirty="0" smtClean="0"/>
              <a:t>Only property owners could hold office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onstcon2011.wikispaces.com/file/view/sharing-caring.jpg/261221614/800x560/sharing-ca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724400" cy="3304226"/>
          </a:xfrm>
          <a:prstGeom prst="rect">
            <a:avLst/>
          </a:prstGeom>
          <a:noFill/>
        </p:spPr>
      </p:pic>
      <p:pic>
        <p:nvPicPr>
          <p:cNvPr id="1026" name="Picture 2" descr="http://faculty.polytechnic.org/gfeldmeth/conconv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448175" cy="2857500"/>
          </a:xfrm>
          <a:prstGeom prst="rect">
            <a:avLst/>
          </a:prstGeom>
          <a:noFill/>
        </p:spPr>
      </p:pic>
      <p:pic>
        <p:nvPicPr>
          <p:cNvPr id="1028" name="Picture 4" descr="http://billofrightsinstitute.org/wp-content/uploads/2012/08/VA_plan-300x2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00400"/>
            <a:ext cx="4495800" cy="3476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Ratifying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9 of 13 states had to ratify the document</a:t>
            </a:r>
          </a:p>
          <a:p>
            <a:r>
              <a:rPr lang="en-US" dirty="0" smtClean="0"/>
              <a:t>South Carolina convention met May of 1788</a:t>
            </a:r>
          </a:p>
          <a:p>
            <a:r>
              <a:rPr lang="en-US" dirty="0" smtClean="0"/>
              <a:t>Antifederalists</a:t>
            </a:r>
          </a:p>
          <a:p>
            <a:pPr lvl="1"/>
            <a:r>
              <a:rPr lang="en-US" dirty="0" smtClean="0"/>
              <a:t>Aedanus Burke and Rawlins Lowndes</a:t>
            </a:r>
          </a:p>
          <a:p>
            <a:pPr lvl="1"/>
            <a:r>
              <a:rPr lang="en-US" dirty="0" smtClean="0"/>
              <a:t>Opposed the ratification of the constitution</a:t>
            </a:r>
          </a:p>
          <a:p>
            <a:r>
              <a:rPr lang="en-US" dirty="0" smtClean="0"/>
              <a:t>Federalists</a:t>
            </a:r>
          </a:p>
          <a:p>
            <a:pPr lvl="1"/>
            <a:r>
              <a:rPr lang="en-US" dirty="0" smtClean="0"/>
              <a:t>Led by Charles Pinckney</a:t>
            </a:r>
          </a:p>
          <a:p>
            <a:pPr lvl="1"/>
            <a:r>
              <a:rPr lang="en-US" dirty="0" smtClean="0"/>
              <a:t>Supporters of the document</a:t>
            </a:r>
          </a:p>
          <a:p>
            <a:pPr lvl="1"/>
            <a:r>
              <a:rPr lang="en-US" dirty="0" smtClean="0"/>
              <a:t>Insisted that the United States needed a strong government for foreign affairs and establish economic stability.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50states.com/flag/image/nunst06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495800" cy="2997200"/>
          </a:xfrm>
          <a:prstGeom prst="rect">
            <a:avLst/>
          </a:prstGeom>
          <a:noFill/>
        </p:spPr>
      </p:pic>
      <p:pic>
        <p:nvPicPr>
          <p:cNvPr id="11268" name="Picture 4" descr="http://thomasjefferson6.webstarts.com/uploads/US-flag-177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199" y="3810001"/>
            <a:ext cx="5075399" cy="304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0"/>
            <a:ext cx="65353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New State and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National Government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763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South Carolina convention ratified the Constitution  149 to 73</a:t>
            </a:r>
          </a:p>
          <a:p>
            <a:endParaRPr lang="en-US" dirty="0" smtClean="0"/>
          </a:p>
          <a:p>
            <a:r>
              <a:rPr lang="en-US" dirty="0" smtClean="0"/>
              <a:t>Low Country delegates voted for the document and the Up Country voted against it.</a:t>
            </a:r>
          </a:p>
          <a:p>
            <a:endParaRPr lang="en-US" dirty="0" smtClean="0"/>
          </a:p>
          <a:p>
            <a:r>
              <a:rPr lang="en-US" dirty="0" smtClean="0"/>
              <a:t>South Carolina was the 8</a:t>
            </a:r>
            <a:r>
              <a:rPr lang="en-US" baseline="30000" dirty="0" smtClean="0"/>
              <a:t>th</a:t>
            </a:r>
            <a:r>
              <a:rPr lang="en-US" dirty="0" smtClean="0"/>
              <a:t> colony to ratify the Constitution </a:t>
            </a:r>
          </a:p>
          <a:p>
            <a:endParaRPr lang="en-US" dirty="0" smtClean="0"/>
          </a:p>
          <a:p>
            <a:r>
              <a:rPr lang="en-US" dirty="0" smtClean="0"/>
              <a:t>George Washington was chosen the first president in early 1789.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5486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Established a limited government based on power shared between the National and State government.</a:t>
            </a:r>
          </a:p>
          <a:p>
            <a:endParaRPr lang="en-US" sz="3200" dirty="0" smtClean="0"/>
          </a:p>
          <a:p>
            <a:r>
              <a:rPr lang="en-US" sz="3200" dirty="0" smtClean="0"/>
              <a:t>The Bill of Rights provided a written guarantee of individual rights.</a:t>
            </a:r>
          </a:p>
          <a:p>
            <a:endParaRPr lang="en-US" sz="3200" dirty="0" smtClean="0"/>
          </a:p>
          <a:p>
            <a:r>
              <a:rPr lang="en-US" sz="3200" dirty="0" smtClean="0"/>
              <a:t>Highest law in the United States</a:t>
            </a:r>
          </a:p>
          <a:p>
            <a:pPr lvl="1"/>
            <a:r>
              <a:rPr lang="en-US" sz="2800" dirty="0" smtClean="0"/>
              <a:t>Other laws must </a:t>
            </a:r>
            <a:r>
              <a:rPr lang="en-US" sz="2800" b="1" u="sng" dirty="0" smtClean="0">
                <a:solidFill>
                  <a:srgbClr val="FF0000"/>
                </a:solidFill>
              </a:rPr>
              <a:t>conform</a:t>
            </a:r>
            <a:r>
              <a:rPr lang="en-US" sz="2800" dirty="0" smtClean="0"/>
              <a:t> to the Constitution</a:t>
            </a:r>
          </a:p>
          <a:p>
            <a:pPr lvl="1"/>
            <a:r>
              <a:rPr lang="en-US" sz="2800" dirty="0" smtClean="0"/>
              <a:t>Each state has its own constitution</a:t>
            </a:r>
          </a:p>
          <a:p>
            <a:pPr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Basic Principles of the American Government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Democracy-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Popular Sovereignty</a:t>
            </a:r>
            <a:r>
              <a:rPr lang="en-US" sz="2000" dirty="0" smtClean="0"/>
              <a:t>) The authority for government flows from the people.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Individual Rights</a:t>
            </a:r>
            <a:r>
              <a:rPr lang="en-US" sz="2000" dirty="0" smtClean="0"/>
              <a:t>- Unalienable rights that are guaranteed to all citizens in the Preamble and Bill of Rights.</a:t>
            </a:r>
          </a:p>
          <a:p>
            <a:pPr lvl="1"/>
            <a:r>
              <a:rPr lang="en-US" sz="2000" dirty="0" smtClean="0"/>
              <a:t>Federalism  - The federal system divides governmental powers between National and State Governments.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Separation of Power</a:t>
            </a:r>
            <a:r>
              <a:rPr lang="en-US" sz="2000" dirty="0" smtClean="0"/>
              <a:t>- Executive, Legislature, Judicial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Checks and Balances</a:t>
            </a:r>
            <a:r>
              <a:rPr lang="en-US" sz="2000" dirty="0" smtClean="0"/>
              <a:t>- </a:t>
            </a:r>
          </a:p>
          <a:p>
            <a:pPr lvl="1"/>
            <a:r>
              <a:rPr lang="en-US" sz="2000" dirty="0" smtClean="0"/>
              <a:t>Limited Government- Constitution protects the rights of the individual against excessive power by the government</a:t>
            </a:r>
          </a:p>
          <a:p>
            <a:pPr lvl="1"/>
            <a:r>
              <a:rPr lang="en-US" sz="2000" dirty="0" smtClean="0"/>
              <a:t>Representative Democracy (Republicanism)- The people hold the power but elect representatives to exercise the power for them.</a:t>
            </a:r>
          </a:p>
          <a:p>
            <a:r>
              <a:rPr lang="en-US" sz="2400" dirty="0" smtClean="0"/>
              <a:t>Most State governments mirror the organization of the National Government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RUUExMVFRUUGBYYFRcYFx0WFxwaGhcaGhoZGhoXHiYeGxojGRweHy8gJCgpLCwvGB4xNTAqNSYrLCkBCQoKDgwOGg8PGiwkHyQqLCwvLC8sLCwsLCwqLCwsLCwsLykpLCwsLCwsLSwsLCwsLCwsKiwsLCwsLCwsLCksLP/AABEIAOsA1gMBIgACEQEDEQH/xAAbAAACAwEBAQAAAAAAAAAAAAAEBQADBgECB//EAFQQAAICAAQEAwQFBQkMCAcAAAECAxEABBIhBQYTMSJBUTJhcYEUI0KRoQdSorHRFRYkJUNicsHSM1Njc4KSlKOywtPwNERUdJOztMM1ZIOEpOHj/8QAGgEAAgMBAQAAAAAAAAAAAAAAAgMAAQQFBv/EADIRAAEDAQYDBwQDAQEBAAAAAAEAAhEDBBIhMVHwEzJBFCJxgZGx0UJhocEzUuHxFQX/2gAMAwEAAhEDEQA/APuBOMJxL8phdymQhGYCkq07vogBHcKQC0leenb34I54zrzypw+JiokXqZtl2IhvSIwfIyNY/oq2Fea4fFAqKGVBQVF2Xt2CgkeXkMZa9e5gM1oo0g/F2SSzc08XV2c5mDcbRfR/ql+DE6/nZx3hXN3EMydL55YJV3MSZaM2PzlaQtrX3jt51grNRqVIJH6qOM5nIA1eIK6m0cEWp9R+zscYu01Zg+2S6bLNRIkDEdJzWu62erfiM/yiy6/+1iqWPNt34lmvkIV/VFjnBc/1oVcim3VwOwZTTV7rFj3EYNwl1orAwStbbLQIkNQLZbNUK4lnAR53Eb/1WLcvl83e3Ec4flC364sGxwluw7Yk7CMhSGd2UkIpANCrYliBQJAu+57YttpqkwDigqWeztzC8q3EFqs/Kf6eVib/AGNJxYW4ofZz0Hzyn/8ATAQ5iZoo5FhKpIVVNbi21WBQWyB5knyB74bZDPr0tbSRstnxoaTY1VliL8u+NBqV2DvH7arEWUXZBDp+6nnnoPllP2yYJRuIDvnYj8coP6pRgh8+gjMpYdMKW1A2NIF2K7it8LP30rrKmKQAPFGSdN6pRajSGvtV1uL+OI2rXdkgNKkMwmsWczo7zwN/9sw/VNj1LxDOV4ZcvflcD1+E2F+a46qrIwAYIUQU4JaRyAFpb07kDffcmq7+MrnZnlkjBi+qKB20tXiAbQPF3C76j+cNtji+JWiZ3shUadKYhFvxDiO1S5O/O4Ja/wDOxT9N4r/f8j/o0v8Ax8FvnUVgjOoduylgGPwHc4AyXF+vK4iaPRE2lrtmagLK0QAATps3dH3YoVqxE9FDRpaKz6bxX+/5H/Rpf+PifTeK/wB/yP8Ao0v/AB8VS8wqJFjSN3LNIoIKhbjFvuT2B8N1V7Yug42jxRSL/LVoVmVG3O+xO9fzbv8AHFmpXAk/rfQqcKkq5OIcWG6y5B/cYZUH3iRv1Y7Hx/iq+1l8jIf5s0sY/SRsGPn4w4jMiB29lCw1Ha9hd9t8LsjxsSvYeNU8dIf7qyoxUuNxS6gfI7ee+0FetE/pUaNKYV45z4gvt8MU++PNp/vouC4+d5QLk4fmF/oyQP8AqlB/DAuT49DKjOrjSjEEkgdmK337EjY+eDIJVdQykFTuCDYI9QR3xHWmq3oPyoLNTORXg/lHiB8eWzq+/oax/qmbF+W/KPkGoNP0if79G8H4yqB+OKMxlA1dxXptgSXhdqQaYH7LAEH3UdsV24gwWo+x0yMHQtpBmVdQyMrKexUhgfgRtizHyVuXmy8nW4exy0u2qP8A6vJ/NePst+q1jecoc1LnYjqTpTxHTPCTZRvd6oe4PmPfjdSrNqjBYq1B9E95PsTExMOSFhuX8rrzfFJHFOMwiD+gmXjKfIhifnjPZjlpeJSzSznXHl5Xhiis6VKUCzURbsd99gNPrh/x3MSZDPyZgreVzixLJIP5KaO1Vn9EdCBq7AqLwHxHgEErtKs8kLPRdoJzGH9CwU6Sewur2G+OfVltQkrXRJLcMY6LA5fkiCPPaOmrxzK2lTfgdRq8JvsVDbHzXDnOcgZVf+rqp8u/7cX8ncFififUSeaaKBJFd5JOovValUKSNyELE12tfUjG443Cuk0RXcE+vpjPULhGPRa2OF7BsLB8g5fS+by6jSIZEdR6dSMbfepxro8gx93xxm+VEriedHbXBl2+7Ut/hjU5+d0W133FsdwoolmIBF9tlFWSPfhFQF1QAdQFqp1nBp8/dFZTL6Frz88B8cjkMbCGMM7KVvUFK2K1We9en4jAWU5l0xIZ1bW7yx+BbGpGcBdz7RCV+wb4JyXM8UqllD0BHVgAsZL0hd6JsEem13W+Hii9mMTB8s1ndUDuuaDm5c1fQ4yv1MAt1JHdY9KL7wSTfl9+A4eBZkJCCo8EkzuFdQS0hYhwWUgVqr1F2N8M/wB90PhGmS3WJx4fsyNpB79gSAT7xV3icS4xbrGnUA+tLulXUQ8SoTvetlBNADxb7GnNdWHdI1z859/ZKdcznewmOWy/ShVFQeBQFQNtsNlDN+s4RZLgkplErII3MxlkYuH8JUr0lAvy0jUa7Gu9YMynNkLsiKJCX6YBK/3wHSTv2sFb9bqxvi2XmiFdRIfSpQagtrTsUDA321D4nYgEHFBtZhIu4n9qyWGMUs/cOf8AMSvpjTnx1ajVo7DYCk23Pf03acDyckZmMgUdSV3BDWSCQF2rYBAPO+/z5Fx7W0ISNyJTKG1UCoiOlrGr88j5e/bBUHFQ8JmCvoALLdDUukNqXeqIPnW4INViVHVCIIGz4/ZRoaDMpTDwaTUTLpCpmWzBkuywF9MV9kKtA3+bt32M5ViIyyswIaVpJTff6xy4v36SMUvxWN44Wni8REblaDBOoQgY79ixodzsdhRwdmuIlJo4wlhldmbbwhdIvcja23+Xfyt5e5t0jYn59oUbdBneKWcS4K+ZlfWhjURPHE4cHxMQS5UetAUdqu++Ks7FMPo80yQoMuHMlNag9PQpAC2VssQgF+yPhfwXmBZEMjGQsRG2kjw/WFtCxDaztpJPmt3W+GL52OSBXZdSShaRlBLa60rpO1m/h53W+LJewhrhgMPUY+qoXXCQVm8jkMx1IQ4GuKGeUrd3LJ4Q7t2DMxahvQU7nBfCOW3y75fSqkRwsrsW36rlNR7WRpXSPl6YYQ8Thh0IsTJqKAgKLUtYQNRuzpoVfl2BGPOX5shcMQHARNZJUAe3oq7qw23p79jRPfVcDDcPmfkqg1gzO8EBHwif6GkJSpF8QdZR4ZQS4kNjcdQ9t9u++NLBHpUA1sBdCh28h5D3YVycfIeQNE6pHCsrk0WUnXsQreQU9vf2G+Kv3xFOp1EcrEkRZwoss66j4dW21fiPS0vbUqZga+sfIRtLW70T3HCuFWY47TqqIzkzmFu32U1sRbDsNt/Q+66jzIiJI7ayA0tKEpgsVCRjbbgHz27gAequC89M0d8JhmcnY2Jv3kkYzPGsy2UkTPRA6oKXMKB/dMuT4wa7lPbX0o4dRcyxvL0gH1ail6aAPT6gJ3uioNeex7YNzGWDHfdWBsdx2r9RwDGuoPvZfCaSKrCx2ytXBOrqrqQVYBlI7EEWCPiMTGd/J0xGRWImzl5JoP8AJikZU/Q04mO4DIlcMiDC0kkYYEMAQRRBFgg9wQe4xkc7+SPhcpLHKKpPfQzxj7kYAfdjYYmLVLM5L8nmVhi6MPWijBsBJ5FonvuGvf0vFE/5NMs/eXN/6XKf1tjW4mBujRXJXzfLcqxZHiVQs5E2VJYSO0jWkqi7beiG7e44a5rhxkbxPcW1x6RuR6td6e1ivLvVjHOYABxaA3X8EmFev10VV7+/3YPxzLR3asjRdGhjTxSIcrjcdTwhp3QaR4TMpXbf7NmvjjknKans9C4SFKBl+qTQAR9oFb22qzh9iYXxqmu803ht0SifgAZi3UOo9CjpXYQuXAoUN2N9q2G22B05Uok9d7KTRjZdllbVt7wxJvz91Vh/iYsV6gEA+3gpw2pOOWlDAq5WnjYUo7RwmJU+QJYHyJ92JluWlSJI9dpG8b+wovRekNXc3ptj+aNhhuT/AM9/1YUZiFcwwKqzgqFYvaIq3ZCBlvqNdEgWAO4NYYyo92Zw+ED2tbkF3KcBKaGWZrRZQCVU31GD38mHz92CE4OBl3h1ECQSWQKrqXekdlA1bDCDhxnXJZaOLWkqyiJgYzpCh2LFrX2NC9xXtDe6wx4pkn62VQyTMuuSR3C/aVQEUCNaA1NYu9gbJ74c5jr0FwzPTSSlh7YkDZRI4GNYZpSbWIFNKgMYWZlI9AGbdR6Lv3uzP8K6jl+qU+qkiOw2Db6rPYggH5DC3OZyaOTNsqO+jopF9VdA0ZHtVBdV1Xpsk6T7yLONRkxKoaaSOaaJZCUNiMeJ6CoDpfTp7VbUMVcfIM7gfr2UvtgiF5Xl6KQHpy+FTDShVdB0k0hSD7SlCdu2974Z5zhvUWMdQqYnVw1A7gFd12G4Y+nlgLJ5mebMHVriWOV10FD4kC0pJK6QGJ1ate1AAdzjnNcXViGXAOqZoxehmCrqGpiQCAdIIG9+LFODzUa0n9x+McFAW3SUQOCDqmQyFgWR6IHtomgNY8q3r1F4Hi5ZCKFWSh0UhYFAwYKXLEixuxck++sOUhVBpUBVGwAFAfCsesZ+M8YA7GSfw2pPJy8Csq9VtMsSREEAkaV02Sdzte23c/KTcvlhMOs31xQk6VNFAgv3g6BtsBZw4xMVxn67w+Apw2pLleW+myESsdEkslEKb6l6gT67+1+AxWOVRe8rEMJVcaQLWSXqFbHbfYnzB8tqfYmJx6mc+33+VOG1KBy+BIJA5B6skh2G+tQun3Uoq/S/XDVu2PWOYVUJeIOiMADJeeRBS5sembl/SSNv97ExOSn8eeX0zIP+dl4TiY7dPkHguTU5ytRiYmJg0tTExMTEUXz3nTgEOa4nAs6a1TKysosim60Yu1IPYn78OAmhKRb0rSre5obCyflucV8ZX+M0P/yrf+cuLZY9QoMV7brV/iCMcq0makLpWcdzBKY+YttTodPVMQ0hmJbXoFWBYLau24r40QePRjVYYaPbNAhWtQEJBPjJcAeV3vsaKhyKKqKFFIbW96O/is+e5395xG4fGdVxqde7bdztv8dhv7h6YG9SnIpkP1QU/H1CrpVtbmNQrUKMjlV1b77BmoWdK3sCDjg5hjHfW/sEMqbMJJGjQqA10WB95G4vBp4ZESD0kLDTR0i/D7P3YpibLK/THSVlawtAEMFLD4eGyPddYMGmRg0oTeBmV64XxhJyQivsobxLQouybEE34kYX2PlePGa5iUA6FZ2pen+a2qXoijfbX61YFjbcX5XMZZXTp6dTAxqUU0BH3UmtgNX6XzwPHNlSVIpUVfpNKtL4WfS7ODpq9TBdu3xGCDGzN0wkuqGM0xbOdMxo4Znk1VQCjwgEg21WB5AkkAmjRwDDzdAyagkg1KjINADOG6hAUau+mNjvV1tdiyOI5iBgC0qRvoJJPiZV0W2negwV7vcgG6o4MyGRyjxhYxGyRMBtuAwQVv66GAv0PpirjLsuaUsvPRC/vhjthpfw1qOnYOSiiPv/AHQs4UD1BF7HFOa48VnSLQ6Xo1WoYgySmNBYbSAdJJNk1RrY4KkmyFNZhpmUNtQLEBlPxNKQR6L7sec7mcmIlcKj6zEUCqCWJOiM9tvE1Anbc+8YIMb/AFKG+URxHOLBH1HViLVfCtm2cKNvPc+W/bY4AzHMCJr1JJcSM8goeDSuvSxDGiRVVftAdzQPJghhijmCIqadC6i4BVgEIJFnxEbkdyMcn+hkvqEZLnQ+16iAVrt4iApBrtpN9sA1jcyCfur4jkrTi4XX1qDJQIA0jV0uo4BZqKqtHUa7/DEi42jHZX3EZVSKYl0Mld6FRizfb19fPFMpk2ka5IkFdNxpWyXGgMGrZtKlAdwKPnj1ms5kijSL0ZNPTJoC7f6uPc9rHhPoAQexwZY0/SfTr/qNtR2q8Q8wxOyqqyW/Tq12HUQut77eEE137Gq3wVns4IlBYMdTqgCjUSzGht8cCS5yB9IKxEuVdm1bAsWgWmKWXNMoBArSQSNsXDh0cgQAho4TpRB2DIDGQSSS2ncVt77rAOYwGSCAnNe4iJQ8XMcbHZZBSdQkgUEDMpYnVVAqfiBteLIuNK2ikkHUYqtgC6AJO5o7G6G50ttscGHKpv4F8ShW27qLAU+4AkV23OK/3OjoDQuwobdvL9XnhZNPQpoD9V3I50SoHUEA9rq/uBNb7UdwQQQMEYHhyCIxZVAJXTt6ai336iTfc3gjC3RPdyRiYxQPJ0v8O4ivkDlG/wA6Er/uDExzlIfxlxAeseSP6Mwr8MTHYpcg8FyavOVtMTExMMS1MTExMRRZDjq1xSE+uUn/AEZof7WCsU8xD+MMsfWDMj9OA1+GLscq1fyLp2bkUxMTEAxmT1y/Sr8rND5mjX3Ypy/KqydRpd+sWLUe1x9MaSACSI/CGPq1AXg/L5MtvsB78NYxsO3y7YbTcW8qyV3jIJdFy9GpRgXtFdRuBYcgtYUAd1B2rtgdOUoQjJqk0vCsBGr7C6q8u9OR6b9sO8KOIZaSZlGgoFLeJntSD5hEO7V2LVps9zh7Xu1WReH5UgIkDFyJNd23bqACSjV+IAA3fmBQOCF5fj0TJbacxq1i+2pdBC7bDSAPkPTCPI8FzceXSFG6ZTMudYYEdEyvJ2NkmqTSfXzrDGXhEv0qFtcjRRo9nqUTIzDdlFAqEsAAeflWGGZi/r+PlVKti5XhDWS7HqLN4mvxrHoDdvSiPQqKqqwM3KmXjCMzuoj6WktJQHSDBLvbsxH4ijZxRl8nnFPiGzzSmUhkEnT3EKqaAoALZ9rvWO57hub6jPGAzRwBIDI4bxs1ys3h3agqg1XftZBIXp5/zv8A4pKZZ/lyKZ+ozPf1XsvS/VOXQ12NFj7t/UA4i8uRgg25qQTHcbuNNNsor2d9NXbXdnF3CoZURjIzOxYsAStgaQNIr3jzJ3J7CgEE3BZSmbcQjq5klUBKERpoChva3N25A7mh2F4BsnC8om2W5VhREQaisbh1sg7hWC3t4tIbYmzsu+wxUvJsAChS4C9HSNQIHRB0bEG9zq+O/fDThuRWGJI0FBQB9w7n1J7k4JwBqOk4q1ns3ysgV1jVqdY1KlyopG1AghSQwY3fmST5m68lwr6OiJqY0tG+xayzNXkWZj5ny9MaUnAnEEtfU7YTUqOux906k6HCUrxMdKH0xysJXQXMZDjnFeJRy0Io0y+9zRRtm3A9TFqQ/cGxsMTBNddOIlC5t4Zwg/ydZaBlmzMeabNSTsizSFOkAYlpUEVApQbsbJvEwZynJ9dnR6SxH78vH+zEx2WGWghcp4hxC0uJiYmDQKYmJiYiixnOMpXiHD6+39KVvh0lb9YGLeIPUZOplAonSLYgGyore29mxvvizmrLas5km/MGZ/FEH/PxxbjmWkxUBXQs4mnCzGVzWYiikLmRpejGyCnkRmayWDCirAtoK2KCBt7wU3MbiQCNCUQzBrRiWWGOyQSd2Z6FAH3myBh8rUce+F8MVK0R0AKBLMaUkEhdRNL22FDb3bWK7HYluP8AijmOb1WYhlzKRSKw0ykZVTKsTs1yN9aWejq0hr2GxsAUBjTcezMixwiNmBeWNXYIWIXd28I7WF0/Fqw8x3EdUDiDG8FkkpBkeKzyZitAEatMrgowI0EKjaiaOs2wAHskb7brcznJzm5XWISJC6qqlGLaFhLuyE0oZnIUEWWIA2CnGxwNns70wDpZrNbdhsSWYkgKoANk/rIGCa/HAdIQrPRcyT9NWaMsZSxXRE7aAsYYqRdFy9qNwALs2CMWcL4lm5WiU6FDZdJJWMTDS7GtCgkA9m+FA73uXlOa4mjeSUGERymJg+9EFQCdN0DqG5qr3rBB5gj6scYWQmQOQRG1AIQCxsA6SWABAIN323wZkSLipAcyccmiLJDGSwRGDdNnBLvp+zQAUC23uiKGPMnE81/CnGkRwWY/qmLyVEHKhdQOzEC97IIoVhjBzDEy6tWxZ1WgzM3T2c6QurYgg7H8axVJx8dRkWgsZiDs2qy0g1CNFAsvoo/5Q271QkCLu8N+aiVQ8bzodRJGgXqQo+mN2NtD1JaIPsqaUNVFmryw24VxGRo5ZJFvSz6AqnxKtkFCd2tSBuBTBhg/L55ZIhLGdSsupT7Njy9qq+eFGX5p1x5ZxC38KYiNSyg1oL6j7tIJ293riHvjBsK0sbmbNMsrJHuIoGjUwvRkkYgrqJFqvhBJA+0aqsEfvizC61eJi3VlVWSFyNKRgja/EzPYBJArc12LrhnFus8oCFRDIYyxYEMwAJoDfax387HlhhiOe0YFm4UWSheWPILMi6s06IWLIxZndh4T2IUM1egA9BjzleLZozBJEURtJOgIicmo1Au72HU2F+0oJ2xr8TAXwZkZzvyRAwvnUmeleLU8bFlyxl0GOQqZZGNCib8CrXfbXtgnMZ6ZVzLKWPTSNYlKObJQEvdhjbPRN34PdjZZ6Esuws4U4F1cTi3eC00mXxMpGeMSdVFCMIxI6MTE5OlI71X3tm7CjtuTZGHUb2ARdEAiwQdxe4O4+Bx6xMIe4OiBC1NaRmVRymf4Xnh78sfvhr+rExOVk/hudPquV/BH/biY6tHkHguXV5ytZiYmJhqWpiYmJiKLI8zT/wAY5RP8Dmm/ShH9eCcJObOLxQcWiaeRYk+huFZzpUs06WATtqpbr0wxyHFIp1LQypKoNEowYA+hI7HHLtQN+V0bMRcRWG+SWkFb3vhRhxlP7mPhjKBiFdo5VTneMxxatbVoXW9AtpTfxNpB0rsdz6H0NErmFP2h3A7juew+Jxm+K8DlMsrUWhnVFmRHCuQoqvrNt12JDDY9r3x5j5SczCUOka9ZZuloG1QdJQSrUSp8QraybvatwYwjmWErTmdQSNQsCyLFgevwwuz6wF1EstiRgFiZhoLBdQ8PnsNVHbsfTCWPkuXS+uWN2fLmHUYzepiS0m53ZjTG73FChhp+9pVky5iCKkOuwV1FiyqobVe7AAizftX5Yu6xpwcqU/e7lhrHZWmjmZNVJ1F06fD2AOlTp8yMEzZeL6QsxJ1hGSwx0BQdTavIU1fh6bJo+SbhMcjqzs0XUl0nWyxyFzvfhZrO43BYmzi/ivKXUZ+n00Vsu8Cjp+yXa2YVt6f5vv2Puzzne/wqRWU5agjKlGcGJXWxIb0yMJGU/FgGvv78STlqCQl7Y6perYexrC6CQDY9kaaN/LCfNcBaCTTFYSR1kNRM40xRKixuQfExc9QaqBKmyexY5Pl5xw5cvq0SFQXPcamfqSKdNWGJZSRWxOIcIdfz2fyoieLzwiFY2kapD01CONbbG11E7CgbNiq746nB4w0bFnRljMcall8IKgNpAFathZHp6YXcO4EPpKsBao2YlclCi9WTQihFYbqqK242Ng3vg7inA3ll6iyCMiN41YDU1sDpajsGRjqBG+5HnijAMBytXQGLKwkBiwD13DOZJH7bd2Z28/XfFkvGApVSrdVwxEQKl6XuSdWkDcb39oDucKIeUCpRwyBg8TMAh0VFE6IANVkhn1aj6AeWKYeTZafXMjM+WeDVoPtOSWkNtZLNTG/ShWJdpkyXKsVpoM2rKrXWoWAdjVX2O+OnNoN9S1QN2Ox7H4YQ5blQiUuxjegoiUqaTTF0woF1p3J3v222vfHiPk0Jl4YUKAxlC8hW2ZlFE0dmUgsulrADbdsLLGdHfhWFpSdtsI5UIJB2OHoXCvint/IfrOMzxgtVndDoQmJiYmFrcquWP+m5z+hlT+Eo/qxzHrlv/pub/wAXlf8A3sTHZo/xjwXJq85WpxMTEw1KUxMTExFF8/5nyozXFPo86iTLxZVJVjJOgyNMV1Mt0SFWhfqfXDbL5ZI1CxoqKOyqAqj5DbAvEV/jZz65OL8J5MH45dqcb8LpWcC5KmHOS9gfDCbDjLL9WB7hjM3mClo5QiMTGZ4vxyXKOddShoZZI1UaTqiK2lkm1Ktd9xpY9jQJk5oWNJJH3QB3j07s0cYGtzqIAAY6RvvtV3jXwnGCBmsKe4C4nnQikdQI7BtBKl9xXZBu5Fjwjc4EbmePW6aJS0YVnATsrAkEkmgLBG/x7b4rHNsXR62mTQUMi2oBZFUMzAE+yoIBJoWRV2LsU3TkqlLTxueF81r1HTAk0SSKpNgyhlHS9pjpSxfdttu5mZ4jmQ+WVtEfWclwFMmlVjsoWuixcgbAbX3ok3NzdCJBGVlDHo/Y2qZtKEm9hq2P4WN8SHmcEMWidR1mgj3Ul2XUDXioHUrCid6AFk1hpBzubjZVISLmR+oVK6dc0sasQxRViFWRt4na6F7je+wI+d464lfWrMI2y8ShdSIHZOo8rmx4N1UBiBYI2skP+Lcbjy6kvZpHel3OhK1NuQKFgd+5AG+BW5riEvSIkD6oVPg2HVvRZvbdSPXzoiziN/sGYb/4oveY4qY8n1ZiFfRuE/Po0E1jc32sfhhZn4p4slHMZJXzEfRd6aw1sgkQIgCspBIG19jd4O/d3rTrDCaBR5DLQI0q4QaATvbE+IiiFNX3F83MUSNIp1fVsqE7UXYKQgs3dMDZAFWboGqaC0ju/fy0URWQjk8TSMbc2E2pF7BQQNz5nc7k1sMF4TNzTFUZpz1OiK00y9b2AwJG/c0LIAvtviQ80xNqpZPA5jNrX1msIIxvuxJ+Q71hRpvzhWnOJjNZvmkCdIqdLERbwBnBllMaK2+lVtTZsnxLXngtubIfrK1ER6BqAGkl5DGAGJoeNSPFQqj23xOE/RROsKuKe38h+s4Ywy6gDRFgGjsRY7H3+WFfED4z8sZ3labOO+h8TExMLW9DcsSE5/OjyEeT/Hr4mPHKv/xDP/4vJfqnxMdmjyDwXIq85WxxMTEw1LUxMTExFFiuMGuLr/OyR/RzA/tYYYXcxIRxfLH87KZkfdLCf68Mccu1fyLpWY9xTDbISWo937cKcFZKRgR6eeMoEkI6zbzUTneExysGdbISRAbqhIAHr3kAC8CZvlXLyhQ6GljEQAZlGgEECgaNEWCe2GwbHbxpa9wyK5yC/caLTKtGpxUh1NZ8Aj7k2PCPLzs9ziniPLUE4AkQkLG0QAZlGhtNggGj7KkX2IGGeK8xNoVmpm0gmlFsfcB5n3Ytr3AyCqSjNZDKCQK7gSO8TAGUhy6grH9q+17edk4JTl6EALT6Q5k0F2K6jJ1LIutn8Q+eEPF8g7VNHC2lMzDLopuq31iiSTSTt4Ngp3Cp5XWLU4bOfpkpM5ov9GhLsLIhA1bMLDPdLso7gemmDA728PlUmnFeEZbMaWl8WsdNacgNZ1AeE0xBGoelX5bdzXB8ugMjginWQtrbVqVOku4NnwnTXmT6nCNMnPCmUEEc31cE1oSQrSrGqxiQFqAJLMB7uwO2LJMpI0eWPTzDEzQNOHO5MaO96S1IDNpB7DYeQGLukR3sPHeiibcF4FBERJEkiHT0/Gz3pUnSCGPYWQL7DAzZXKyzGNup1SRIrMXUnpM39zc0CEMhFDyf0xzlaKcs0uY6quy6WQ2IwdbHwgmjsQAVAFAWSScXcyZKV5Mq0I8STNqbyVGglVmN96JXbzNDAkniEF3nKnRel4Dlpm6q251q2oSsRrjXp37XtaRpPntvgp+AxGMR0QFkMoIYhg5dnLagbssx+/BeVyyxoqLsqih5n4k+ZPcnzxbeEGo7Uq0tl5ehY2Q1lo3J1tdxik3u6Av5knvviteWYRGYgHEbFrQSNppr1LV+ybO3w9BhviYq+7Uq0PlssIw1XRJY2xbv6Wdh6AbD0wofucNc9NSkXuf+f1YU4zuMlbbOMCVMTErEwK1IXldf4xzvvhyR/HMD+rExfy7HWezJ9YMr+D5jEx2aJmmFyavOVqMTExMNSlMTExMRRZDmZB+6OUPn0M2P0oMFYH5mP8YZT/E5v/agwRjlWr+RdGzciQ5ni8kcz7GRTIkSqSFCno9RmsKTXayewDd+2LJONmXoxqunXRlGohq6AmZAQNgNSKW2P1lb74PXhcQBGgUS7bknd1Ksdz5qSPmceU4LACCIUsdjX83T/s7f/vBirSHTpvqrLHnqvPCeZHAij6fikSF0uSyVfVrJOkVoAv3iu14qHMjSxwRreqdoy9v4tLhpdCkKP5JaJ20h1qzhjlsuiEFUUFU0Lt2W707+V7+/BkHKuVUqywra6dJ3NaQQvn5A176F9hgg+kZMeG5WaowtzSvh3OC9IUgUKkWxclQWjkkYMxF6ViTWW3J1VV4I4bxUTs00lokMMMmnUaVnRpJLqtVIUG49cGDlPKgAdBKGmhv9kEDz32Pz2vsMX5bgMEYYLGoDqEYeqhdIBvy07e/zxZfTxug780lZw8zM0jP09bhljgiDt7XR6smqlrVTqh2IBrcAEjyePy9WUoniaQxxOzHSAMzHBQSiKJ1MG7kq+1DfQJy3lVIqFAbBHfyXT67gjuOx87xYOAwaSvTFMwcjc+IMXBsm9mJNdtz64Pi0h003mqgofjXMH0cABQzkKa1EDxSJGADpJJLNsK+y11WBIubz1HRodIQyqpD3qZJY4wANI7tIFs9iD3AvDXO8IgmYGRFZgNIvvs2qh8CL+/1OBs/wbKBblSML4hbGh4n6h8+5fxevfANNKACDO/urxQvDeJ3E+ZfxM8rRRhWJWur0kVboUzreqvMntgLh/MR2k0dR5HANOQojfMPDDoBFG9BcmhsCfOsPX4RlxCUKIIr6hB2W9WvV7t9/T5Yq4bwzKeGWFYyBYVlNju1+dWCWHutht2wV9kHA5/jTNRJp+bWmiURx+JzlQQrn+V1SMuqhQ6KglvIPe1YoyfMRJVliZmqJYIdbbfUJJISaNmpVW2HkCaokP4+VcoKqBBpqu/kpUDvuNJIIPe97xdLy9lyxcxKWJ1E72TpC715UAK7bdsXxKWQGG/upCC43zB0JVWifASKagWaRI1BAUtW5Ox+y2xNYDzXObopJh9lGLjVRDpCszJ7JsAMF1fnEbYYPwbqyu8yqQemqgE7LG7MGvYhyxvbtQ3O9h8V4NGxdEREElLK1kNpUJsoGw1KoU9uw70KU11IQHDfqmBpOSBzPNrFTqiAkDquktXdkQCwp8eqStNVaPvtjh49QctGFCySRgl9mMYZmb2dkVFYk77qQAe+C5uEwvWqJDpFCwe2rV699W999zvub7LwyJlCtGpUMXAI2DG7Pz1H78Bfo/wBd+q1Np1B1Sjh3GSDGrr9bOIGsud+qHZqBHhCKrUB3odrxoMLhwZOtG4RFEKlUIssbBGk2NlFk9ySSDtW7LAVnNcQWp1MECCh+W86G4jmkBB6cGW1D0LNOR+iR9+JgfkvIVxDiU1+0cqlf0YA1/p/hiY6VEQweC5lXF5W1xMTEw1LUxMTExFFkuZx/GGTP+CzQ/GHBGKOa5AudyVg2y5pQf8hG3/zcX45dq/kXSs3IpiYTZvjLRSPqUkL09CKBbiRkQMrE9xISpX3r62eR8zoReg7LbbghWLKFW+x1agQ3aj7jSxQeRICbxG5J0BgvLZ0rQI2xmc1x4kKqo6kq7yLq0uAkQkKA1sbaMFtq1V37Evx3VDLLGLKHQmo7MxCem+zNVeoPridndgd6JbntdIK1yzA+eJNLpBJBNAmgLO3oBuT7sZT93G1OvSZdMqRFrUi3MdFb70G39KGxsgdHHzOwjQuA0ka67AOlonmJFDwtoUepAkB2OGCm+Fkc1s4FUcYyju6zpFIwWeB7ZW6hAdA+iMpqEape225dqOxNmaizbQZxtcxoyrl0VQGI0BdRpbI12ygeXrtTLiXMIyukOjFSCNV+a/Z9Sa1MW9AcDS8xyF1CJuxg2YiiJWkJIIFghIyd6rUDvh7XOIBAEanRCRjCozjTxP8AUpK6Jl0EZMYZgXlAdr06iyRqDosk2NjjnFHnV1eJJpenDM0Zdd+o7qosAD2YwxCnxEPVd6uj55BVz0WBXZASPG2uVAq174m3rfyHay35pAcqY6qQRksao6DI1itqUWPzrFb7YvvA4tyQwjODROYvrWZyWYjWtEC7UVpU7epUG/IbYULw9hmcyXjb6OJIpwApYvIIlHhVQSaZQxobkL/OwbkeZ+qYwIiol1lST9lAp1Cu58Xb3HvWKM9zksbOBEziMWSpFmpuiaXv7eoD1KH44WL8kAZ/P+KInlPh4iy4JTQ8jSSONOggu7MFIIB8IIX5bbVh1eMrmOZzKsaIpRpZERtxaAu4aiLtikUhFdqB387c3zMkDdLchQ+ptVsNEYkPfdjTJvfeRR60L2vLjhjiiDZTzN5rSNu/lhSTeA8/xplVy0bEwoXkGseEUxXet7C37rHfFD8fQH2TpBmBax2ioNXq2o0F77E4zto1DiVrpFjAmeJhKePnuIxpUZgv4gTUJVfCRsbYkfI748y8yaALjZ9gCQRZYPGjCvUNIB7yGG1XguA/KE7iNTzEwtyHGOqyjQV1JrNkbDUV2/OFjcjtqX1wywtzS0wUQIOSp5MN5jiH+OhH3ZWLEx55Hb67iH/eV/8ATQ4mOzT5B4Lk1OcrW4mJiYNApiYmJiKLG86ZrTnuHDyc5pf9SD/Vg3C7nyK87ws+YmzH3fRnJ/UMMMcy1848F0bLypfmeEB2HkuoOx1NqJBLBR+auum2I7dsWtwiI34BvpuiR7NaSKOxAVdxR8I9MGYmM/Edqn3GoH9x4gxdYk6lGiSQLKhd6vagPI9r74mU4PGkPRKqUJJIGwsvqAFbgA0B50owbjuL4r4idhS42ZVMmSjZSpQaS+sjy1Dz/Dt28sCScvwFSojC2KsE2PBosXe+ja/gfIYY48SsQCQpYgbKKBPuGogfecRtV4yKosbouzxwykRyaWNNSFhdFSp2u60MR27E+uI+Uid+o0YLAqQ1kbrYXzrsxFed73hO3Dn68MoQAB5bUEB1V0a2LFqLFyDQsgUN9OK4uDSGLLiTXI6yK8tyHw0rlQAWqldl3Fsa89q0BoEQ/eM9fska91OhwvLX7AtdI2Jta1MB3sE62PqQxuxtjq5XL6iKJbckHWVsgbNZKXpqlJ2FEADCmHLz9Qq4kMRediRLTC3XpGw2oII7NCzfcYqiyOY1gEMiNLLI5V1BJMwKXTDw9IaapvO17ES7q/8AO9wgj7Jyn0eB4xeljpVLLkWbAFsSoY7qCaJGwNbYrGVyiyX9UJC/54vWHEoFE+0H3r3+hxXx7KtJBIiAFzRSzQ1Bgym/KiL+WKJsowmjbps4iE0hYaBrlcadtTAilLDcbChe2KYZbN7HHrpkicyDkr4eHZUkPGkbFSKZW1URZ7gncaj39a7AY7mOEQyMzPErM9hmN2bUKfP80D7r7745wbKmOBEb2gCW7e0xLN2JHtE+eDcKfUcHG64+qcxjYxCFk4ZEdVoPEuhtzuN+++53Pi77nfFf7iw7jpim1WLavFdkC6B3O4AO5wdiYHiv1KO43RBJwWEAgRgAhxtY2f2hsex/DyrHY+ExLdRgWyse/tKQwPf84X7zud8GYmK4jtSpcbogoeDxJWlKqq3JqiCKs7bgdvzR6YMx3HDgHPOZKIADJU8ij6ziH/eh/wCmgxMeeQpQZOIV5Zuv/wAeH+u8dx2qfIPBcipzla3A3EeJRZeNpZpFjjX2mY0B9/n7sE4+ScazZz2bllkP8HyrvFAh9nUm0sx8idVqD5Ae/EqPDGyrpsvuhPOI/lV2P0XLNKB2aVugre9RpZq/pBcVcA/KjmcwXB4VNcZAfpTRuRfYgSaLB9RfY4xeffMCIzpk3MNWvjUSFKvX06uiN/WseYuJZ3KtBnI4EMVBn0yhi8TUWFUAdtx6ED55G16hdiBC2voUbvcJn3/C2fEuPvms7k1fJ5nL9M5hgZggU/VaSBoZtxd+WNAh2wl4lxQTZrJupBDRTyD3qY46P3NhtlnJUfAffjJXeXPBOibQZdZ5q7ExMTC01JOOs+uNY3YM7J4QWRQoJZyXUfaoJ7rJA88CRcTkWOHV1D4pWm1I4ZdIZggYGmpqUE2GAsnGmxVmsqsiFHFq1WLI7GxuN+4xoZVAAaQlFhmQVmZOO5iVXWNSCY4NI0lWDzOR3O4VEBtio33G1XbHmZQFRR0/4UysyRNXTRSbN2TqKVd7hhdY0UMCrdDvuSSSSarcnc7bb4swZtDcmtw/xDwzmSlfGXctBErV1JPHtdoiFz8iQoPqGrAA4rOI2aOIIqxzHR021K6uBGgFjUzCyQBt91mNn1XMKpje3Mi62JNUpc0pulYoQKq9BPkLsHMMRClCz63CDSjbE6ibsdwFJI7j0xbS5rQLs7O/JUQCSZRCTSrEzygM4UtojB8lsqCSdRJ7Gh8MCcK4nJJKwddKBI2X6tltm1FqZu6gADcAkkmqrBEXF0Pn9plUAMSdJCsSNOwDGie3bfFEfFlkoM2lZGKxgag50uV1FlPhDFTXb49wAAMGW/4iwwgoV+Ky9ViotBmEh2VmOgJqkNBqBBtbrcgXiZTiuZk6NIE6hmLh0YdNVNJe4Baiuw7+LcVg2bMGBo1CoIXYpdnUGILaiTsQWBB87INmzVMnHiuomIgLCZjbgeG2odtiQt+7DJkd1o3IQZHEqqXjEyTCAqGZ5Igj6CqaChaQnxUWGhhsftDbbcriM0nXgRGKqRIznQWU0AFUnystfl7N+WOZOfVOQYiGEauWLl9PUvwKD29g3VdhhphT3BpHd6fbMjP9o2iQcVnn4hmfo0kpCggusaiNgzDqaVYjVa7b0PLf3Y63GZOoiIjBRKI2Jjc+AJqLWd7Y7L39SdwMaDExXFbjLdd+Su4dUp4ENamV1PUZ5PaWiq6iFUWNhoAuvO/PDbExMKc68ZRgQIXiQmjVXRq+1+XbGAzHGuLRy6cx9HhhPbMJC86D+kFbUo95Wv14+gk4EnzHjAsEbWNjveKZUDTiJVmmX4Awj+SOBnLQOWnWdsxK07SIulCWCgBQCfCAvriYG/JfIW4ZCx+007D4NPIR8qxMdwZLjHNas4+TrkSeDPoW2aKRyB3Oos7gepIJGPrBxmuCZNMqHynkmqSG9yYmYmr8yjkr8NJ88Z7SDdB0KZSdBS/j2bEuVZss6oXiBhahVkWpoe4jHy7jBzuXyi5dcxEY4k0r9TTmyaF2bYk188arjfD8xkrOWiOYy5JIiU1JETuQn50dkkDutnyqsdJnszLJrkyUyopsKADv5MxJF15AAYxC8DhEeS6DGsydnl1Wr4dIVzMEZ3MWVkU+7eFP6jjTx50rVbiu2MdyVmOv1Z9LLv0VDe14Tqftt7RA/wAnGnxlrZx138rpUabS3UJvlM2XuxVeeCMI45SvY1gvK589jv6euFNcRnkhqUDm1MsU5jNpH7bAX2v4Xt8sWI1+RHxws49knkQiNU1MrJrJplVqDafCdyPeOwxoZdcRJgLI6QEVk+LRS7RyKxKhgPPSezAHuvv7YJkWwRZFg7irHvFgi/iMZteATosnSZVLLEiAsSyop8QEmmwCvYUQDv8AD1luAzLJO9RfWRhIwCQBQbvtZOsglr309vR5psxLXbw+fwlhzuoRE2WiBjkLuZBL4Woa3fSV0gFa06b7UBV33OCcpwlRHAAHTom1B06iaZTqoEGwxNj1wvyPApkbLFumRBEy+0SdbaQz+z4iV1entYP4rk5pJI9BTpqG1qxItttJIA8agX4SRZr0wTjiGh2GP7w9PdUB1hestwJY31q8l+KwSKIaQyEHw/nE7ijXcnFeR5cSJ1ZWclVCjVpOwLEfZse0e1Xe+FUXK0py8UTFVIm6kjqxutRc6PCApLaQBWwB38sXLwKdBMIyoEs6v/dGB6QCgreklWIG7bk2fjgj1HE3KHL6Uz4r03KxsGdlKyhFq6U7Froab23Iv78DcRyaWwaSUtmK8ChCxWOyUFr7Avck+ffffxwnhjZeSeaXpASad18IVVWgKIHmTZJ32xMtlFmzkkxRWRESONqB1Nep2BPp4VsehxQhuRwAnxOGHr7KyJzGJR/DYgGke3LOVLagBpobKCoAIA27tRvfc4PxlIeVpTFFG5VSJjLI6udXtM1JY2N6V9wXv5Y9ngGYVJljKKJJw+zsLjFDRdeEkDc72SfW8C6mwnn3kiaSBktPiYzk3L8nSEaBVOsyWX1LqPk0egKyEfZAFUK33w5y0bra0gRaCUTemvMEUN/S9sIc0NEzv1RtM5ovHCcDZvOaCKF3gCfOM3ur0whz8IatDKLnY9ETPnwRQv8AVWEvFc90YJZB3VG0irJYjSoHvLED54LvHjheS+mZtEAJiyzLLO32TKu8UPvINSN6aVHng7PSvvA9U2s5tCkStry1wr6NlIIPOKKND7yFAJ+Zs4mGWJj0C8yphTzHwhp4vqmCTx20LnsGr2W9UYbEfPuBhtiYoicCoDC+S8S57EMP8My8+XkOzK0bstjuUdRpZfQ3hA3HkzyBYply8bXrd2VZCvao11WL7ajVe/H3hlvCzNctZWQ2+Vy7n1aFGP4rjKbK2ZC1MtLhgRK+fcPzOWjRY4pIgqilCuv7cFrnEPZ0P+UP241zcjcPPfI5T/wI/wCzik/k64b/ANgy3/hL+zCTYQfqWwf/AEyPpWVbPxjvIg/yh+3Hg8XhH8vEP/qKP68a5PyecOBsZDLbf4FT+sYMy/LGUjNplMuh9VhRT+C4rsA1U/8ATd/VYdOZYVthmINhvUiHt7rJPyx5X8oOU881H7/BJ/Zx9IjycY7Ig+CgYu04MWFo6lKfb3O+kL5wPyhZH/tK/wCY/wDZxaOdsoaqa9Xb6qTf4eHfH0KsdrE7CzU+qV2t2i+d5nnbLJW8jX+ZBKxHxpdsVp+UDKebSp6asvMv+5j6RiYMWNkZlV2p2i+eDnrJXRzCL5+IMg+9gBi79+GS06vpeXo/4Vf1XeN4VxUMon5i/wCaMCbE3Uq+1nRYJueckNvpCN/RDP8A7IOPR5wg+yJ3/oZadv8Acx9AC47i+xM1KrtTtFghzKv/AGfOf6JN/Zx4fmhR/I5sHyvKTf1IcfQMTE7EzUqC1O0C+f8A750r+UB/nZedR+lGMBZrm+FTTzoh9CrKa9dxj6bjlYsWNg6lMbbXD6QvlEnOGVPfMofmf2Y8jmiBto2eZvJIY3lb7lWh8yMfWdOJWK7EyZkpn/pVIgAL57w3l/N5rd1OTh2vUQ2YYeYAW1i9LJZvcMbnhnC48vGsUShUXsB6+ZJ7lidyTucFYmNNOm2mIaFhq1n1TLipiYmJhiUv/9k="/>
          <p:cNvSpPr>
            <a:spLocks noChangeAspect="1" noChangeArrowheads="1"/>
          </p:cNvSpPr>
          <p:nvPr/>
        </p:nvSpPr>
        <p:spPr bwMode="auto">
          <a:xfrm>
            <a:off x="63500" y="-1087438"/>
            <a:ext cx="2038350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2012patriot.files.wordpress.com/2011/12/bill-of-righ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3905250" cy="4286250"/>
          </a:xfrm>
          <a:prstGeom prst="rect">
            <a:avLst/>
          </a:prstGeom>
          <a:noFill/>
        </p:spPr>
      </p:pic>
      <p:pic>
        <p:nvPicPr>
          <p:cNvPr id="1030" name="Picture 6" descr="http://2.bp.blogspot.com/_IwjimJWE5_M/TCGAcy-r9cI/AAAAAAAAAF0/2st5BRbNOXc/s320/adlit08_img_saagovt3.gif%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"/>
            <a:ext cx="3811712" cy="3783372"/>
          </a:xfrm>
          <a:prstGeom prst="rect">
            <a:avLst/>
          </a:prstGeom>
          <a:noFill/>
        </p:spPr>
      </p:pic>
      <p:pic>
        <p:nvPicPr>
          <p:cNvPr id="1032" name="Picture 8" descr="http://3.bp.blogspot.com/_umiMWyAhcio/TTZ510FaM5I/AAAAAAAAAPk/4QVgxKEXDwk/s1600/freedom_of_spe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676650"/>
            <a:ext cx="390525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763000" cy="914400"/>
          </a:xfrm>
        </p:spPr>
        <p:txBody>
          <a:bodyPr/>
          <a:lstStyle/>
          <a:p>
            <a:r>
              <a:rPr lang="en-US" dirty="0" smtClean="0"/>
              <a:t>New South Carolina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r>
              <a:rPr lang="en-US" sz="3200" dirty="0" smtClean="0"/>
              <a:t>South Carolina convention met May 10, 1790.</a:t>
            </a:r>
          </a:p>
          <a:p>
            <a:endParaRPr lang="en-US" sz="3200" dirty="0" smtClean="0"/>
          </a:p>
          <a:p>
            <a:r>
              <a:rPr lang="en-US" sz="3200" dirty="0" smtClean="0"/>
              <a:t>Determined the number of representatives a county or a district may have in legislature.</a:t>
            </a:r>
          </a:p>
          <a:p>
            <a:pPr lvl="1"/>
            <a:r>
              <a:rPr lang="en-US" sz="2800" dirty="0" smtClean="0"/>
              <a:t>Convention reduced the number of members in the lower house</a:t>
            </a:r>
          </a:p>
          <a:p>
            <a:pPr lvl="1"/>
            <a:r>
              <a:rPr lang="en-US" sz="2800" dirty="0" smtClean="0"/>
              <a:t>Up  Country gained some representation, but majority control stayed with the Low Country.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Separation of Church and State</a:t>
            </a:r>
          </a:p>
          <a:p>
            <a:endParaRPr lang="en-US" dirty="0" smtClean="0"/>
          </a:p>
          <a:p>
            <a:r>
              <a:rPr lang="en-US" dirty="0" smtClean="0"/>
              <a:t>Increase in the property requirements to vote and hold office</a:t>
            </a:r>
          </a:p>
          <a:p>
            <a:endParaRPr lang="en-US" dirty="0" smtClean="0"/>
          </a:p>
          <a:p>
            <a:r>
              <a:rPr lang="en-US" dirty="0" smtClean="0"/>
              <a:t>To vote, a man had to own 50 acres of land</a:t>
            </a:r>
          </a:p>
          <a:p>
            <a:endParaRPr lang="en-US" dirty="0" smtClean="0"/>
          </a:p>
          <a:p>
            <a:r>
              <a:rPr lang="en-US" dirty="0" smtClean="0"/>
              <a:t>To serve in the lower house</a:t>
            </a:r>
          </a:p>
          <a:p>
            <a:pPr lvl="1"/>
            <a:r>
              <a:rPr lang="en-US" dirty="0" smtClean="0"/>
              <a:t>A man had to own 500 acres of land and at least 10 slaves.</a:t>
            </a:r>
          </a:p>
          <a:p>
            <a:endParaRPr lang="en-US" dirty="0" smtClean="0"/>
          </a:p>
          <a:p>
            <a:r>
              <a:rPr lang="en-US" dirty="0" smtClean="0"/>
              <a:t>To serve in the Upper house </a:t>
            </a:r>
          </a:p>
          <a:p>
            <a:pPr lvl="1"/>
            <a:r>
              <a:rPr lang="en-US" dirty="0" smtClean="0"/>
              <a:t>A man had to own 1,000 acres of land and at least 20 slaves</a:t>
            </a:r>
          </a:p>
          <a:p>
            <a:endParaRPr lang="en-US" dirty="0" smtClean="0"/>
          </a:p>
          <a:p>
            <a:r>
              <a:rPr lang="en-US" dirty="0" smtClean="0"/>
              <a:t>Under the new constitution, the legislature remained the most powerful branch of government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Early Years of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Judiciary Act of 1789</a:t>
            </a:r>
          </a:p>
          <a:p>
            <a:pPr lvl="1"/>
            <a:r>
              <a:rPr lang="en-US" dirty="0" smtClean="0"/>
              <a:t>Established the basic court system we have today</a:t>
            </a:r>
          </a:p>
          <a:p>
            <a:pPr lvl="1"/>
            <a:r>
              <a:rPr lang="en-US" dirty="0" smtClean="0"/>
              <a:t>Circuit (Lower) Courts were set up in every state</a:t>
            </a:r>
          </a:p>
          <a:p>
            <a:pPr lvl="1"/>
            <a:r>
              <a:rPr lang="en-US" dirty="0" smtClean="0"/>
              <a:t>Appeals courts were also set up throughout the country</a:t>
            </a:r>
          </a:p>
          <a:p>
            <a:endParaRPr lang="en-US" dirty="0" smtClean="0"/>
          </a:p>
          <a:p>
            <a:r>
              <a:rPr lang="en-US" dirty="0" smtClean="0"/>
              <a:t>Established four departments of government that made up the first cabinet</a:t>
            </a:r>
          </a:p>
          <a:p>
            <a:pPr lvl="1"/>
            <a:r>
              <a:rPr lang="en-US" dirty="0" smtClean="0"/>
              <a:t>Secretary of War- Henry Knox</a:t>
            </a:r>
          </a:p>
          <a:p>
            <a:pPr lvl="1"/>
            <a:r>
              <a:rPr lang="en-US" dirty="0" smtClean="0"/>
              <a:t> Secretary of Treasure- Alexander Hamilton</a:t>
            </a:r>
          </a:p>
          <a:p>
            <a:pPr lvl="1"/>
            <a:r>
              <a:rPr lang="en-US" dirty="0" smtClean="0"/>
              <a:t> Secretary of  State- Thomas Jefferson</a:t>
            </a:r>
          </a:p>
          <a:p>
            <a:pPr lvl="1"/>
            <a:r>
              <a:rPr lang="en-US" dirty="0" smtClean="0"/>
              <a:t> Attorney General- Edmund Randolph</a:t>
            </a:r>
          </a:p>
          <a:p>
            <a:endParaRPr lang="en-US" dirty="0" smtClean="0"/>
          </a:p>
          <a:p>
            <a:r>
              <a:rPr lang="en-US" dirty="0" smtClean="0"/>
              <a:t>Alexander Hamilton</a:t>
            </a:r>
          </a:p>
          <a:p>
            <a:pPr lvl="1"/>
            <a:r>
              <a:rPr lang="en-US" dirty="0" smtClean="0"/>
              <a:t>Thought the National Government should pay its war debts and any remaining debts of the States.</a:t>
            </a:r>
          </a:p>
          <a:p>
            <a:pPr lvl="1"/>
            <a:r>
              <a:rPr lang="en-US" dirty="0" smtClean="0"/>
              <a:t>Recommended congress establish a national bank</a:t>
            </a:r>
          </a:p>
          <a:p>
            <a:pPr lvl="2"/>
            <a:r>
              <a:rPr lang="en-US" dirty="0" smtClean="0"/>
              <a:t>They would issue money for the government</a:t>
            </a:r>
          </a:p>
          <a:p>
            <a:pPr lvl="2"/>
            <a:r>
              <a:rPr lang="en-US" dirty="0" smtClean="0"/>
              <a:t>They could collect taxes</a:t>
            </a:r>
          </a:p>
          <a:p>
            <a:pPr lvl="1"/>
            <a:r>
              <a:rPr lang="en-US" dirty="0" smtClean="0"/>
              <a:t>Protective Tariff on imports to keep out foreign competition and help American industries grow.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Hamilton believed in broad construction of the constitution</a:t>
            </a:r>
          </a:p>
          <a:p>
            <a:pPr lvl="1"/>
            <a:r>
              <a:rPr lang="en-US" dirty="0" smtClean="0"/>
              <a:t>If the Constitution did not prohibit an action then Congress could do it.</a:t>
            </a:r>
          </a:p>
          <a:p>
            <a:pPr lvl="1"/>
            <a:r>
              <a:rPr lang="en-US" dirty="0" smtClean="0"/>
              <a:t>His supporters became known as Federalists </a:t>
            </a:r>
          </a:p>
          <a:p>
            <a:endParaRPr lang="en-US" dirty="0" smtClean="0"/>
          </a:p>
          <a:p>
            <a:r>
              <a:rPr lang="en-US" dirty="0" smtClean="0"/>
              <a:t>Jefferson believed in a strict construction of the Constitution</a:t>
            </a:r>
          </a:p>
          <a:p>
            <a:pPr lvl="1"/>
            <a:r>
              <a:rPr lang="en-US" dirty="0" smtClean="0"/>
              <a:t>If the Constitution did not specifically say that congress could do something, then Congress could not do it.</a:t>
            </a:r>
          </a:p>
          <a:p>
            <a:pPr lvl="1"/>
            <a:r>
              <a:rPr lang="en-US" dirty="0" smtClean="0"/>
              <a:t>His supporters became known as Democratic-Republicans </a:t>
            </a:r>
          </a:p>
          <a:p>
            <a:endParaRPr lang="en-US" dirty="0" smtClean="0"/>
          </a:p>
          <a:p>
            <a:r>
              <a:rPr lang="en-US" dirty="0" smtClean="0"/>
              <a:t>President Washington sided with Hamilton, and most of his ideas were adopted by Congress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pload.wikimedia.org/wikipedia/commons/thumb/8/8a/Henry_Knox_by_Peale.jpg/220px-Henry_Knox_by_Pe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438400" cy="3081252"/>
          </a:xfrm>
          <a:prstGeom prst="rect">
            <a:avLst/>
          </a:prstGeom>
          <a:noFill/>
        </p:spPr>
      </p:pic>
      <p:pic>
        <p:nvPicPr>
          <p:cNvPr id="45060" name="Picture 4" descr="http://upload.wikimedia.org/wikipedia/commons/thumb/0/05/Alexander_Hamilton_portrait_by_John_Trumbull_1806.jpg/220px-Alexander_Hamilton_portrait_by_John_Trumbull_1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"/>
            <a:ext cx="2545109" cy="3019426"/>
          </a:xfrm>
          <a:prstGeom prst="rect">
            <a:avLst/>
          </a:prstGeom>
          <a:noFill/>
        </p:spPr>
      </p:pic>
      <p:pic>
        <p:nvPicPr>
          <p:cNvPr id="45062" name="Picture 6" descr="http://www.biography.com/imported/images/Biography/Images/Profiles/J/Thomas-Jefferson-9353715-1-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3067050" cy="3067051"/>
          </a:xfrm>
          <a:prstGeom prst="rect">
            <a:avLst/>
          </a:prstGeom>
          <a:noFill/>
        </p:spPr>
      </p:pic>
      <p:sp>
        <p:nvSpPr>
          <p:cNvPr id="45064" name="AutoShape 8" descr="data:image/jpeg;base64,/9j/4AAQSkZJRgABAQAAAQABAAD/2wCEAAkGBhQSEBQUEhQVFRQUFBQUFBQUFBQUFBQUFxQVFBUUFBQXHCYeFxkkGRQVHy8gJCcpLCwsFR4xNTAqNSYrLCkBCQoKDgwOFw8PFSwcFiUpKSkpKSkpKSkpKSkpKSkpKSkpKSktKSkpKSwpLCkpKSkpKSkpLCkpKSwpKSkpLCkpKf/AABEIAPUAzgMBIgACEQEDEQH/xAAcAAACAgMBAQAAAAAAAAAAAAAAAQIHAwUGCAT/xABGEAACAQICBwUCCwQIBwAAAAABAgADEQQhBQYSMUFRYQcTInGBkbEUIzJCUmJygqGiwZKy0eEIQ2ODs8LD8CQzNXN0k6P/xAAZAQEBAQEBAQAAAAAAAAAAAAAAAQIDBAX/xAAhEQEAAgICAwEBAQEAAAAAAAAAAQIRIQMxEiJBUTJhE//aAAwDAQACEQMRAD8AvGEIQCEIQCEIQCEIQCE1WnNaMNg12sRWVL7l3u32UW7H2SutN9ue8YSh5VK591ND729JJmIWIytqItbfPOOku0nSFb5WJdB9GlakPalm9pnPYjGPUN3d3PN3Zz7WJmfNrxepn0nSGRq0x5uo/WZKWMRvkurfZYH3TydsjkPZEQOQ9knn/h4vXEJ5WwOsGJo/8qvWp9FquB+ze06vRHbHj6VhUZK68qiBW9Hp29pBl84TxX9CcBoHtlwlay1w2Hc8W8dL/wBii4+8AOs7uhiFdQyMrKwuGUhlI5gjIzUTEpjDJCEJUEIQgEIQgEIQgEIQgEIQgEITS60610cBR7ysczcU6Ytt1G5KPedw9kDZY/SFOhTapVdURRdmY2A/n04yodb+2h3LU8CO7Tca7j4xvsIckHU3PRZxmtmudfH1NqqbID8XSUnYQf5m5sc/IZTnyZzm343EMuIxTO5d2Z3Y3ZnJZmPMsczIGpISMw0ykyIMULwGDJSAkxIAmO0do9mAhNxoDWrE4J9rD1SovdkPipv9pDl6ix6zVbMAJFX1qb2p0MZs061qFc2AUn4uof7Nzx+qc+V53E8miWbqF2qNS2aGMYvS3JWNy9Po/F067x1G7rW/6xNfxcsJGlVDAMpBBAIINwQcwQRvElOjAhCEAhCEAhCEAhCfLpPSVPD0XrVW2adNSzE8hyHEk5AcSQIGv1s1qpYDDmrVzO6nTB8VR7ZKOQ4k8B7D5z1h1hrY2u1au12OQA+Si8EQcFH47zmZ9WuOtdTSGJaq9wo8NKnfKml8h1Y7yeJ6AW0N5ymctxGE5BhCJpGjiiJkWMCYaRNSYu8mVaeUdEbLvpkSrPmqJIbpcJLYAzImc+WnUIF94/GfVSa4ymJhqErR2kgkZWRSWS2YgkyKsg7js57QjhGFDEMThmPhY5mgTxH9meI4bxxvd6OCARmDmCNxE8sES0eyfXexXBV2y3Ydyd3HuSeXFfVfoidKW+Sxav1a8IQnZzEIQgEIQgEo/tj1y7+t8EpH4qi3xpG56w+b5Ju+0T9ESy+0HWj4DgnqKfjX+Loj+0YHxW5KAW+7bjPNjsSSSSScyTmSeJJ5zFp+NRCMIGKYaBMV4GIyhTEzXk3MwywMiJPuw1ItYKpJ6C8x4DC7bqo4kCXlqjq7So01sg2rXLEXJM5cl8aduOmYypnEavVwLmk4+6Z8Q0VUvbYb2GejMdYg5fhOWx1MC9gPZnOU801df+VZVK+h3RbsLCfJh32WsdxnZ6dqeBhOLrc+U3x3m3bHJSIjTZLJssx4fNRM9oc2JVmQCMLJ2tGRAiRBIIIJBBBBBsQQbgg8CDneZbRWkVffZ/rX8OwoLEd9TslYc2t4agHAMM+hDDhOnnnnUjWX4DjEqE/FN8XW5d2T8v7ps3ltDjPQoM9NLZhwtGJOEITbIhCazWXTIwmErVz/AFVNmA5vuRfVio9YFJ9sOsfwjHmkp+LwwNMcjUNjVPoQq/cPOcIJKtULMWY3ZiSxO8sTck9SSTITk6JGRtAmF4ADERCF4GBzEsHOcJob7VMXxKecu3BYpUUFmAAG85Sl9TaF8QOgJnS6aqu7nbLBRls52v1tPFyT7Pdxx6u+x+suHAIFZLnhcTm8TpKm19k3J4jMSvdMULOF7tlOyGucrqRcG3851Wo+iCaNQuLFhelfiAM/xmLV1luJ+NLpzFCxXK5nMVln2YhGZ3JBOyTlxyNp8tQZbrZX6zvSMOVtoYXFkEDrN4qzmqe/1nUUkNh5TfJp5qhUjKTIqxss5NPmIkbzMRIMsoxOMpeHZTrB8IwIpub1MMe6a+8pa9Jv2PDfmhlJ7M6zst0x3GkFQmyYhTRPLbF3pH2hl/vJ045xLN4zC9IQhPS4CVj266X2MLRw4OdaoXb7FIDI/fdD92WdKA7adJd5pMpwoUqafeYGq34Og9Jm3Sx24MxExQMw2LwijkBeImMyJhWOoJKnT4xssKDWOe4y501XGdur1I8Na8s+lTRhewB5ypdFv3bgi+csHA4q4Gc8NpzZ9GlPj6cVqotdvHUYJxC8Z9NSilIoE3IAAOm6Y3x5A2VzY5CaivpLum+NFTmzBSUHrujOGvHbl9K0FTHVk3KzEi2Vr55TS6UwIQ3Bv5za6146m2K26ZuLZ+s0uMq7U3XOpc7x3DWBc8uc6uimQ8hNHozB7dS/Bcz+k6NUnbknp4YR2JjeZ2mMicmmEyLLMjLMbmUY2hSxDIyuhs6MrqeToQyn2gRNEJR6Y0bjlrUadVfk1ESovkyhh759M4/sqx3eaNReNF6lL0DbafkdfZOwnsicxl5p0J5c1xxve6QxdS99rEVQPsq5RfyqJ6hqvsqSdwBJ9M55GqVdo7R3t4j5nM++ZstUYjCIzLQvHeKEgLwheF4URMI44VmweKO0ATu3X4SwdX8XtqL8P9/pOC0PSWpiKdNjshzs7XIkEKT02rTfYHEvhqrJUBBU7LryI4jpxnn5q7ergvp1lXS5pt4UZ3OShQT69J82mNNs9NkKPcqQQbLb0JmFNKAglW37v4T531dFbxVaxB32FveZww9MTlx+Kp+LIWmEnObLS+i0pHwOW85qhV2SGtexBtzznpruNOPJ6unweFCIAPXqeMzTHhsUKihl3H8OYMyGYeVFpjYSbyBaFRIkCJO8RMD52EjMr7pglFp9imLyxdK+5qNUD7Ssjf4ayz5THYzXtj6q/TwxPqlWnb98y556+P8Al579vg0/V2cJiG5Uap9lNjPJ67h5CerNZh/wWJ/8et/hNPKnARZaiKBMV5lThC8UinCF4zIpSNR7Rs4EwVDeaiGbTg8PW2XDDepB9hvLg0joJcdh0rUbCqFGZ3OLX2XPC3BvQ5bqZ4y0uzTTp7rY2rGmbfdO7+E588aiWuGduWx2Fak5Vw1NxwOX8j5zA2kKoy2/xlvaaw1GutnVfZl6fyla6a1eWkxswtfgb2/h6zzxaOnsi0tDUZmNr3Ji0phgi0x843LfhYT7Aux/H+c1ekMTtv0AsP1M7U3Mfjjy20z6O0iaRzzQ7+nUTp6VQMAQbg5gzip92itJ92dlj4D+B5idL0zuHnrb46YyMgmIBFxmD1jLTzuxOZAtJtMRgQczGZNhI2lHX9lD20on1qNYfuN/ll4yi+yz/qlLpTrH8oEvSerj/lwv2+bSdDboVU+lTdfapH6zySu4eQ909fzyXpPCd1Xq0z/V1alP9h2X9JbFXyERSchMqLx3kWaQ24wZZCZhetykWaRBmoqzNkwJAyW1EZplECbHQmk2oVQ6HoRwI4gzXT6MFUC1FPAMCfK+clozC1nErm0Lj9umahXcAQhvY+fSfLp6jTJZfCXX5QCbHqmZuPbJCoBSSxtlceoHt4TR6cxyKu09rjLr5AGfNxvD25+uP0ywVyoN/wCHWaozNisRtuW5ndyHCYGnvpXxh5L28pG1EYoWm2GbDYx6e45cuE3eD0qr/Vbkdx8jOdgBM2pFmotMOzVpBzOdwuk2TL5S8jvHkZtE0kjD5WfXIzz2pMO0WiX0FpHaiDSNU5SQruOyKlfSd/o4esfa9Ff1l2ynuxDD7WJxNT6FKmn7bs3+kJcM9XH0437E80dpmA7nS2KXg1QVR/eotQ/mZvZPS8pPt50Xs4nD1wMqlJqTH61NtoX8xVP7Mtkqq+RJjmGoc5mFkE3MxtJSJm2EDIyZkYQhJXhFAcmJCMGFWbga1sLSLsC2xa4GRGZG7flOQ1mxweoFG5R+Jm60RV2sGhbIKGAtyHE8h1nHYittMW5kzycdPeZei9vSIYxIxhpGep5zvHI3gDAcd5G8YgF45EwED7MJiypscx7ptDUvNEDPuwlbgeHunO1frpW3xePYhgdnCVqvGrX2R9mmij95nljzn9QdF/B9G4amRZu7FRhyeoTVYHyL29J0E6xGIYnsTiu17QvwjRlRgLthyK48lutT/wCbOfuidrIVqIdSrAFWBVgdxBFiD6So8iObTADNvrRoU4TF1sO1/inKqT85D4qbeqFT6zTuZmFkryJMLxSolI2kmMQgForRxGAQvEYCBu8FjyMNUS/+zYTUySv4GHlMW1MxGJlqZycQgDATTKJMQgYrwiUkJAGSVoUzGBFeTEgapN1qnoY4rHYehwqVFD/9tfHU/IrTTKZbvYNq/tPXxjjJR3FK/wBI2eqR5DYF/rNCrmAjhCaQQhCBUXbxqvtJTxqDNLUa1vok/FOfJiV++vKUqZ6+0no5K9GpRqjap1EZGHMMLG3I8jPKutGrz4LFVcPU3ofC27bQ5o48x7DccJBqDAQMFgMxXjaKA7xGKImAGMRRiBIyElFaBICFoXiYwINAQtCVBGIo7QC8yKZjmRRIrPhMK1SolOmNp3ZURRvZmOyo9SRPVequgFwWDo4dc+7WzN9Jz4nf1Yk+sqfsN1O26hx1VfBTulC/zqlrPUHRQSo6s30Zd0QCEISghCEAnBdrWonw7Dd7RW+JoAlAN9Wnval1PFetx84zvYQPGpEYEt7ti7NypfHYZfCfFiaaj5J41lH0T87kfFuJtUZWQIyBk2kDAIo4jKhXjBkZIQJCO0QhaZVIyJEd5GUIwtHaBhBHaJTJgwqIWb7U/Vapj8UlCncA+Ko9rinTB8THrwA4kjrNZo7RlTEVko0UL1KjbKqOJ6ngALkk5AAmemdQdSU0bhhTFmqvZq1QD5TWyC8Qi3IA6k7yYG80Zo2nh6NOjSXZp01CKo4AczxPEniSZ9UISghCEAhCEAhCEBMtxY7jKM7Tuyk4cvisGpNDNqlJRc0eJZBxp9Pm+Xyb0hA8bmKXl2gdjC1i1fAAJUNy+HyWm53k0zupt0+Sfq8aVxmBek7U6qMjqbMjgqwPUGQfMZEyREUCMkIiI4DBheKF4U7yMLxWhErwitGDAJ9mi9GVMRVSjQQ1Kjmyqu/qTwAG8k5DjNrqjqLidI1LUUtTBs9Z7imnMX+c31RnzsM56G1M1Dw+jaWzSG1UYDvKzAbb9Pqrfco9bnOB8PZ32dU9G0tprPiXFqlQblG/u6d9y33nexF+QHZQhKCEIQCEIQCEIQCEIQCEIQCaPWfUzC49NnEUwWAstRfDVT7L8uhuOk3kIHn/AFp7EcVQu2GIxNPfYWWsB1Qmz/dNz9ESucVhXpuUqKyOu9XUqw81OYnsafBpXQOHxS7OIo06o4d4itb7JOa+kg8hgRkT0LpTsMwFS5pGtQPJH21/ZqBj7CJzeM/o+P8A1WMQ9KlEr+KufdCqe2YWloP2A43hXwx82qj/AEzJ0f6P2LJ8WIw6joKre9VgVWRDZl24D+j3TBHf4t2HEUqS0/zOW9063Q/ZLo7D2IoCqw+dXJq/kPg/LCPPegdVMVjWthqL1OBcC1MfaqNZR7by2tUuwemlqmPfvW39zTJFMfbfJn8hsjzls06QUAKAAMgAAAByAG6SjAw4XCJSRUpqqIosqIAqqOQUZCZoQlBCEIBCEIBCEIBCEIBCEIBCEIBCEIBCEIBCEIBCEIBCEIBCEIBCEIBCEIBCEIBCEIH/2Q=="/>
          <p:cNvSpPr>
            <a:spLocks noChangeAspect="1" noChangeArrowheads="1"/>
          </p:cNvSpPr>
          <p:nvPr/>
        </p:nvSpPr>
        <p:spPr bwMode="auto">
          <a:xfrm>
            <a:off x="63500" y="-1131888"/>
            <a:ext cx="1962150" cy="2333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6" name="Picture 10" descr="Edmund Randolph (1753–1812), Oil Painting by Flavius Fisher, acquired in 1874. State Artwork Collection, Library of Virginia.">
            <a:hlinkClick r:id="rId5" tooltip="Edmund Randolph (1753–1812), Oil Painting by Flavius Fisher, acquired in 1874. State Artwork Collection, Library of Virginia.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052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Low Country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of the State’s wealth was in Charleston and the Low Country.</a:t>
            </a:r>
          </a:p>
          <a:p>
            <a:endParaRPr lang="en-US" dirty="0" smtClean="0"/>
          </a:p>
          <a:p>
            <a:r>
              <a:rPr lang="en-US" dirty="0" smtClean="0"/>
              <a:t>The Lowcountry was dominated by plantations</a:t>
            </a:r>
          </a:p>
          <a:p>
            <a:pPr lvl="1"/>
            <a:r>
              <a:rPr lang="en-US" dirty="0" smtClean="0"/>
              <a:t>Economic and Social Status depended on their slave holdings.</a:t>
            </a:r>
          </a:p>
          <a:p>
            <a:pPr lvl="1"/>
            <a:r>
              <a:rPr lang="en-US" dirty="0" smtClean="0"/>
              <a:t>Low country had greater representation in the legislature and greater influence in the government.</a:t>
            </a:r>
          </a:p>
          <a:p>
            <a:endParaRPr lang="en-US" dirty="0" smtClean="0"/>
          </a:p>
          <a:p>
            <a:r>
              <a:rPr lang="en-US" dirty="0" smtClean="0"/>
              <a:t>Charleston residents often hired others to do jobs for them.</a:t>
            </a:r>
          </a:p>
          <a:p>
            <a:endParaRPr lang="en-US" dirty="0" smtClean="0"/>
          </a:p>
          <a:p>
            <a:r>
              <a:rPr lang="en-US" dirty="0" smtClean="0"/>
              <a:t>Low country planters feared the Upcountry farmers did not support slavery.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Carolina 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1782 South Carolina legislature met in Jacksonborough for an assembly.</a:t>
            </a:r>
          </a:p>
          <a:p>
            <a:pPr lvl="1"/>
            <a:r>
              <a:rPr lang="en-US" dirty="0" smtClean="0"/>
              <a:t>Met here because the British still occupied Charles Town.</a:t>
            </a:r>
          </a:p>
          <a:p>
            <a:pPr lvl="1"/>
            <a:r>
              <a:rPr lang="en-US" dirty="0" smtClean="0"/>
              <a:t>Elected John Mathews as the new governor.</a:t>
            </a:r>
          </a:p>
          <a:p>
            <a:pPr lvl="1"/>
            <a:r>
              <a:rPr lang="en-US" dirty="0" smtClean="0"/>
              <a:t>Wanted to Identify individuals who were loyalists during the war</a:t>
            </a:r>
          </a:p>
          <a:p>
            <a:endParaRPr lang="en-US" dirty="0" smtClean="0"/>
          </a:p>
          <a:p>
            <a:r>
              <a:rPr lang="en-US" dirty="0" smtClean="0"/>
              <a:t>During the war The British exiled many South Carolinians to St. Augustine.</a:t>
            </a:r>
          </a:p>
          <a:p>
            <a:pPr lvl="1"/>
            <a:r>
              <a:rPr lang="en-US" dirty="0" smtClean="0"/>
              <a:t>Confiscated the Patriots property</a:t>
            </a:r>
          </a:p>
          <a:p>
            <a:pPr lvl="1"/>
            <a:r>
              <a:rPr lang="en-US" dirty="0" smtClean="0"/>
              <a:t>Executed prisoners</a:t>
            </a:r>
          </a:p>
          <a:p>
            <a:pPr lvl="1"/>
            <a:r>
              <a:rPr lang="en-US" dirty="0" smtClean="0"/>
              <a:t>Took slaves from plantations.</a:t>
            </a:r>
          </a:p>
          <a:p>
            <a:endParaRPr lang="en-US" dirty="0" smtClean="0"/>
          </a:p>
          <a:p>
            <a:r>
              <a:rPr lang="en-US" dirty="0" smtClean="0"/>
              <a:t>One act identified 238 individuals whose property was confiscated and the people banished from the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media.giantbomb.com/uploads/0/6087/891117-wz_705__rocking_chair_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857500" cy="3409951"/>
          </a:xfrm>
          <a:prstGeom prst="rect">
            <a:avLst/>
          </a:prstGeom>
          <a:noFill/>
        </p:spPr>
      </p:pic>
      <p:pic>
        <p:nvPicPr>
          <p:cNvPr id="48132" name="Picture 4" descr="http://ravensgateproduction.files.wordpress.com/2011/04/old-wrought-iron-gates-guildh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778" y="228600"/>
            <a:ext cx="4467797" cy="3581400"/>
          </a:xfrm>
          <a:prstGeom prst="rect">
            <a:avLst/>
          </a:prstGeom>
          <a:noFill/>
        </p:spPr>
      </p:pic>
      <p:pic>
        <p:nvPicPr>
          <p:cNvPr id="48134" name="Picture 6" descr="http://www.silvercollect.com/prod_images_large/antiqueteaset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86200"/>
            <a:ext cx="4419600" cy="2784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Up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UP Country</a:t>
            </a:r>
          </a:p>
          <a:p>
            <a:pPr lvl="1"/>
            <a:r>
              <a:rPr lang="en-US" sz="2400" dirty="0" smtClean="0"/>
              <a:t>Subsistence farmers</a:t>
            </a:r>
          </a:p>
          <a:p>
            <a:pPr lvl="2"/>
            <a:r>
              <a:rPr lang="en-US" dirty="0" smtClean="0"/>
              <a:t>A small farmer who grows only enough crops to feed his or her family.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Majority worked their farms without the assistance of slave labor.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Women's work began in the home and moved outward to the garden and pasture.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Men's work began in the pasture and moved to the barn, workshop, across fences to fields, pastures, and woodlands.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invention of the Cotton gin made Cotton a viable cash crop</a:t>
            </a:r>
            <a:r>
              <a:rPr lang="en-US" sz="3600" dirty="0" smtClean="0"/>
              <a:t>.</a:t>
            </a:r>
          </a:p>
          <a:p>
            <a:pPr lvl="1"/>
            <a:r>
              <a:rPr lang="en-US" sz="2800" dirty="0" smtClean="0"/>
              <a:t>Greater need for slave labor</a:t>
            </a:r>
          </a:p>
          <a:p>
            <a:pPr lvl="1"/>
            <a:r>
              <a:rPr lang="en-US" sz="2800" dirty="0" smtClean="0"/>
              <a:t>More slaves = Increased power in Legislation</a:t>
            </a:r>
          </a:p>
          <a:p>
            <a:endParaRPr lang="en-US" dirty="0" smtClean="0"/>
          </a:p>
          <a:p>
            <a:r>
              <a:rPr lang="en-US" dirty="0" smtClean="0"/>
              <a:t>Compromise of 1808</a:t>
            </a:r>
          </a:p>
          <a:p>
            <a:pPr lvl="1"/>
            <a:r>
              <a:rPr lang="en-US" sz="2800" dirty="0" smtClean="0"/>
              <a:t>Representation was based equally on the white population and the amount of taxable property.</a:t>
            </a:r>
          </a:p>
          <a:p>
            <a:pPr lvl="1"/>
            <a:r>
              <a:rPr lang="en-US" sz="2800" dirty="0" smtClean="0"/>
              <a:t>UP country still had less control over legislation than the Low Country.</a:t>
            </a:r>
          </a:p>
          <a:p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etc.usf.edu/clipart/30500/30517/cottongin_30517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275076" cy="2667000"/>
          </a:xfrm>
          <a:prstGeom prst="rect">
            <a:avLst/>
          </a:prstGeom>
          <a:noFill/>
        </p:spPr>
      </p:pic>
      <p:pic>
        <p:nvPicPr>
          <p:cNvPr id="47108" name="Picture 4" descr="http://www.africaheritage.com/UserFiles/image/Ploug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77639"/>
            <a:ext cx="8018417" cy="568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South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General Assembly founded The University of </a:t>
            </a:r>
            <a:r>
              <a:rPr lang="en-US" b="1" dirty="0" smtClean="0"/>
              <a:t>South Carolina College </a:t>
            </a:r>
            <a:r>
              <a:rPr lang="en-US" dirty="0" smtClean="0"/>
              <a:t> on December 19, 1801</a:t>
            </a:r>
          </a:p>
          <a:p>
            <a:pPr lvl="1"/>
            <a:r>
              <a:rPr lang="en-US" dirty="0" smtClean="0"/>
              <a:t>The General Assembly founded it in an effort to promote harmony between the Lowcountry and the Backcountry</a:t>
            </a:r>
          </a:p>
          <a:p>
            <a:pPr lvl="1"/>
            <a:r>
              <a:rPr lang="en-US" dirty="0" smtClean="0"/>
              <a:t>Many parents wanted their children to know the basics of reading, writing, and calculating.</a:t>
            </a:r>
          </a:p>
          <a:p>
            <a:pPr lvl="1"/>
            <a:r>
              <a:rPr lang="en-US" dirty="0" smtClean="0"/>
              <a:t>Sessions were usually limited to about four months between the end of harvest and the start of planting.</a:t>
            </a:r>
          </a:p>
          <a:p>
            <a:endParaRPr lang="en-US" dirty="0" smtClean="0"/>
          </a:p>
          <a:p>
            <a:r>
              <a:rPr lang="en-US" dirty="0" smtClean="0"/>
              <a:t>Ensured the political men of the Upcountry were at least educated.</a:t>
            </a:r>
          </a:p>
          <a:p>
            <a:endParaRPr lang="en-US" dirty="0" smtClean="0"/>
          </a:p>
          <a:p>
            <a:r>
              <a:rPr lang="en-US" dirty="0" smtClean="0"/>
              <a:t>South Carolina College acquired a reputation as the leading institution of the South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sc.edu/portal2/newsphotos/m_1347464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4800600" cy="3145658"/>
          </a:xfrm>
          <a:prstGeom prst="rect">
            <a:avLst/>
          </a:prstGeom>
          <a:noFill/>
        </p:spPr>
      </p:pic>
      <p:pic>
        <p:nvPicPr>
          <p:cNvPr id="46084" name="Picture 4" descr="http://www.examiner.com/images/blog/wysiwyg/image/SouthCarolinaLogo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"/>
            <a:ext cx="2819400" cy="2946273"/>
          </a:xfrm>
          <a:prstGeom prst="rect">
            <a:avLst/>
          </a:prstGeom>
          <a:noFill/>
        </p:spPr>
      </p:pic>
      <p:sp>
        <p:nvSpPr>
          <p:cNvPr id="46086" name="AutoShape 6" descr="data:image/jpeg;base64,/9j/4AAQSkZJRgABAQAAAQABAAD/2wCEAAkGBhMSERUSERAWExUWFiIaGBcYGCIfHBcdHBwVHSMcGRkbICYjHR8jHRoWITEkJCcpLS8sGyAyNTAqNycrLSkBCQoKDgwOGg8PGCkfHyQqLCw0KyovMiw0KywwNS00MSk1KS8sKSkyLCw0KSwuKSkpKSwpLCwpNCwsLCksLy82Kf/AABEIAHIAyAMBIgACEQEDEQH/xAAbAAEAAgMBAQAAAAAAAAAAAAAABgcDBAUCAf/EADoQAAIBAwMBBgUDAgQGAwAAAAECAwAEEQUSITEGEyJBUWEHFDJxgRUjkUKxUnKCoTNTY6Lh8RY0Yv/EABkBAQADAQEAAAAAAAAAAAAAAAABAwQCBf/EACwRAQACAQEGBAUFAAAAAAAAAAABEQIDBBIhMVFxE0GR8BQiMoGhM0JhwdH/2gAMAwEAAhEDEQA/ALxpSlApSlApSlApSlApSlBpahrcEDIs88cRkzsDsF3YxnGfuKrvWu1d1BPcWupRlbG6LJBeR4xErghd5HHn1OCPcVyPiJ2qsbu7azvNOupRauVEkDZxuC5O0D2HU1j7PwKqtDpl783CQe90y9G12XzERYDBx6DFB25fnng/SXutrqT3t55m0CqwfOfrbdszn+luazaD2wu7u6iWzh2aZB4ZLmTA74KpXKlvLIHT8kdK5jTRtarFslkhJEYGD30sYZtlkfRxKXRufoTJ4Nc7tHBHIRHq1+yBQNmm2C7u6A6ByAcnGOoHtQXHp2swXG7uJkl2HaxRgwU9cEityqd+Gna+zt7ldPtNOuYFuHJ3ztySqnnaR6L5GrioFKUoFKUoFKUoFKUoFKUoFKUoFKUoFKUoFKUoFa2pzOkMrxLudY2KLjO5gpIGB6nArZqO9v7u5jsJTZZ+YYqkeBk5dlXIz54J58utBX89/qMQEmp67BpxbxdxFErOPuvXP8/evp7QxXACTXcN8Acq8kL2s6HyaKfGzP3K/eubaWK2M/ytrEl9qpG+5up+YrUEZJJb065/9V0rC/urj9xb65miB2tcGSK1tSehESsjNIueMkYoOsV6yd4+85y42iTlQC4TokxQKrSk92FG4HLYrkDtLFbqY4b2DT08+4t3uJD7y3BGwt6kbvualr9kZhHgyxhVXdnA4PXG0r3a4679uPMIDzUS1DULy2xI19cQxucJcM8d1aMT0EhRFaMHpnBFAh1DU2UzaZrMGqBPEYXjVZMey9c/kVb1u5KqWGCQCR6HFUdPpwv5miMS6drMI7yJ4TiK6AGcqRxyOc/35AtzsdeTS2MElyMTGMd4MY8QyDkeRyKDs0pSgUpSgUpSgUpSgUpSgUpSgUpSgUpSgUpSgUry74BJ8hmoHqPxhtVjLwq8hCRuAyMoIkfZjO04KgE+h6Amgz9qhY2qXEcyTA3+TJJHC0hPAXGUBxhegPqTXDk0uy1FLl4klKw2ojgjlt3EcAw2SkbY3OfVeQBxzWN9Vj1S/gt5mZ41ubkbV3x5RY4ymSNuSDnzz61Ivh7ZrDPqUMe7u47pQgZmbaDFEcAsSepNBFb7VN/ZZWLtkqI/+NkthtuCcbmH/T+rjFbz21lYOBKkwiubQLNBHbP3Tt4RvEaghGwGBHXkHrXD05R3ViMDH69Jx5dZfKpr2z0xLnU9Pgm3GNknLKrsuSqxkZKEHig2eyq2d0LeSFJd1kojSSSJoyQU2keMDcMYJ9DipfVSad2kTTbqW2jZhH8+4ZWDyERi2VgFY7iPGB5k/ipDpfxdtZFTvFdGaKNyAjEAyvsCg4GcHHi4HPBoJ1SlKBSlKBSlKBSlKBSlKBSlKBSlKBSlKBSlKDFcjwN/lP8AY1T8+jz/ACW3uJc/I2S42NnK3DlhjHVRyR5VctRDt12smtzHBZxGa4b911HJWCMguefNvpUeZJx0oORpmnSjUonMThRe3jFipwFaKIKc9MEg4PnXuEzRnWJInaJhcq6sIe9LAQxcJH/Vkgr9/tXGu+01jfvPeXtxi0gHdwWxlKPKwAZ3aJWDEk4RQR5GvfZ3sUba3jvILlrK6uJfoQd5EA58MLxk87AOWyCDuoME3Y++j0iCYf8A2ors3rIqbmG/dlQnQsobO32IqTFZDf6U8jmUiGcvJ3fd/UseNyf0E9MHzFaUHa7UHTIn09FyV7wpNnwlQW7voACy5JOASAcVx+0fY9GgGpTyvfTwzHvkl8AdFLK8UUanwFQC64OTjzzQb8+mTfOswhk2/qUrZ2nG02W0NnHQtxn14rl22jz/AC6gwSZ/T7NcbD9S3OWXp1UckeQrct+1VnpsyS2k/f2V0mO5SQySRTKMrtQksA48JHkQK7/Z3tFe3MJhdVgvYHHfI2OUYbkZfLBHBx5g0E5pXwe9faBSlKBSlKBSlKBSlKBSlKBSlKBSlKBSlKBUS1bshcC7e9sbsRTSIqSJMneRsF6YwQyY9jipbSgq/Xex148sU00UF1Lv8EcMQjiVhyJbmViXdV6hB1Nadxod9au7NFNGzEl5rJVlhlJzlpbKTlWOTkxnnmrcpQUol9IBsEqcZxjS7gvyFBG1m29ETg8eEV07TQtQuJVmWKRpF5W41DCqp/6NnFwpbpufkA1bFKCsezXY28h3S2kcFoxc5guYhII28zBPGQxiJOQD06VJdB7IypdG9vLrv7gx92BGndxImc4C5JY582NSmlApSlApSlApSlApSlApSlApXPve0FvE+ySdFfrtLc49SByBWxaX8cozFIjj/wDLA/2o6nHKIumxStS51aGM7ZJo0PozAH+CazW92ki7kdXX/EpBH8iiN2aumWox8TLySLSrqSKRo3SPKspwQdy9CK78GoROcJKjH0VgT/ANedRMJQpcFNjgqVkIwwPUYPWhU3TlbiXsPG/IORuOH/az4h/Vzg8+dRaXXZ7CaSa4leSxnmkjLEkmzcMyrz17tuB7H/eV6bBYQEGKSJcDaP3c7Rxwu5jtHA4GOleytiYngLwNHIWLoXBDFzls5PmeaJ3MuiMXmoTLJoaieT90nvTuP7v7Ifx+vPNe4tYltb+8tJJHk79Vms9zE/V4GjX2VyG46DNStdItZe4cIj/L/wDBYHIj4C+HBx0AFfTFazTJL+1JNEG2MCCyBsBsYPGeKIqUM1SWeLU4LRHnnT9PYsgmKmR1fG8sT9Xv71j7aarJb39qu65kh+TlZ4onO9jGBhuCMsM9ev3qaapolqz/ADM6KHVCneFiu1CckbgRgZrlC+0zfFcZTMK93HLh9qL0wHxtx+aJxwyy5RbhrNfy6XYyQTreSAiSZVk2NcRjd4BJxyuVB6ZI5rU13tSZNHkmtnuIJEuljdZGPeRN3iBo93Urg/wanFl2fsyu6CNArOZA0TYG5hgspU8Z88YzRez1lLb9yIo5Id+4gHILg5LMQclt3JJOc0RUo72+3x3Fh3c8y9/epG6rIwUptbKgAjGSAc9fesnbeGWyt4r2CeVltH3SxPISJomPiDE9WXOVJ9MV39SjspmjM7RM0L703OMo48+vUe9bN1Bb3cTRPsmiYYZQ2QfY7T7UN2Y8mHs7C3dmV3YtO3ebSxIjDAYRfQAYzjzzUZ7MzSX02oNcTSJ3Nw0EaI5TulUAh/DjLNnOTnp6VM2kjhjALLGigAbjgAAYAyfauUbCwuZHZTFI7riTY/LqOgcIRuH3zQ3Zq6QGTtRdTaXp8zSP3j36wsyNs79N7rzjA8QA9s81ZmiRsIvGjodzeF5N5AyceLnjHIGeM1ranptkVijnWJViYPEjEKEK9CoyOldbvBjdkYxnPlj1zQqXqlay6nCQSJoyF6kOMD7nPFZYLhXGUdWHqpBH8ihMTDJSsU10iEB3VSxwMkDJ9s9a+z3CoMu6qM4yxAGT5ZNCpZKUpRCoeyXaddNu7qLUUdJZZd3fbSdw5/O3zBGa7favXre0tpb+wdDJc7YtyYK7huO8j/EFz19qkVhNaapbK8kSSjGGRhlo281PmpB+1VNrXYJ3vLq2sCXiiUSFc5G7A/bz5ty2M81D3NLwtbVmdS8Zirjymq9PJafYTs+kNpHI43zTKJJZG5ZiwzjJ8gDjFRrte36VfwXVv4Irhtk8Q+lsFfEF6A4OePMe5qT9gteSeziUsFliQRyIeGVlGOVPPIGajvbSD9Svra0g8ccDb55ByqZ2+Hd03YB496M2lOXxGXicuN9vdU1PhFGvzeoEAcSYBx0G+XgfwKlPxEsEmt4o3XIa6iB+xcA4/BIqKfDq5W11K/gnIiZ3ygc43AO54z1yGBqYdp51le1gjYNJ8ykhVTnCR5ZmbHQdBz5kU8nW0XG1RlHSJv7In8Y9LhitLcRQogEwA2qBxtbjitr4u6VCNNEiworrImGCgEZ4PT1rx8cnHykAzz3/APZG/wDFbHxamH6SvI8Tx4568Z4/FFmhOVaE3+6f6STsa8a2FsAVX9lOMjqVBP8AvUN+GkK/qmpFQMByAR5Zkfp7cVJOyvZq0eytna2hYtChLbAcnaMkmox8KSg1DUVTaF3+EDpgSSdPYcUVY1ua9X7l77XXZvdYg05j+wmHkUH6ztL8+2MD8mrM7ldu3aNuMbccY6Yx6VWXbKzay1aDU9pMDELKwGdhwVOfbbg/g1ZcN0joJFcMhGQwPBHrminaf09Pd5V+fP7o7NpqWVu1vbts+YmIjH/L7zliPZVDsPwKjPw1uTaXt1pjtlQxeI56jj+6lT+DUisZbfUbmZiEnit8RICAVLt4nYf9qg+x9ajXxI0hLCS11C1jWPupNrhQAGB5GQPUbl/Iov0vmvQz+rKPzzj3/L7pcCf/ACS6DKuO6zggYyRF6+derqFYtdjayAVBEWuhH9AA3/VjgHAXj1xWjpLW95r05OyWKW3yufPKRdPQgZ9xS2Z9Eu3t5izWFzna+PoJGMk+oHB9Rg0aJx41H1eHHy9eHH7x0b3YOU6pdz3tz41iYLBGfpjzk529CcY5PmT7VIfiD2eWS1eeMd3PApkjkXhht5IyPIgHio18M2+QuZ7KchRKQ8EmfDKBkeFuhyu049jUr7faysVpJEh3zTKY4o15Zi3HAHOACTmjPrb0bVjGny4V0r3dq47Raz89BpU0qguZjHJx9W1ogfweuPc1dZUYxjj0qle0Ghmxg0qGUgOJy78/SWaIn8Dpn2q3LvXIYyimVS0jBUUMCWJ9s9AMkn2pCNsiJxwjT5XlXqr34Z26Gx1DwKQZXGCOoCcD7VztFnl0SSF3LSWN0iMT/wAtyoJ/I/3HuK6PwvmUWF+SwAEjk89B3fWphpulxXelwwygOj26A+x2LyD5EGi7W1Y09TOM4vGZiJ9OfeHztBHHM9g4w4+YDKw5GO7kOR7cA/iuB8S7RryKZI3wLRRJgH65Dzj/AEx5P3YelRuyvp9Kuo7S7bNvCzzROfNRHINq/ckceR+9WHo3Zm3kgSWeCOWWUd47soJLP4jz6DOB7AUVZY/DTjndxHKevH/Ofd77CdoPnLGKUnLgbJP8y8H+eD+aVDuyEw07V7jTycRTHfFk9DjIH5BI/wBIpSGTatOMNS8eU8Y7S7vbOyjWRXWNVZvqYKAW58z1NSPQLRI4EEaKgIydqgZPqcedKVKdSZ8HFh1jS4WIZoY2Y/1FAT/JFdG0tkjULGioPRQAP4FKUUTM7sQ1NY0uGVcywxyY6b0DY/kU0bTook/aiSPPXYoXP3wK+0ob07lWzXthFLjvYkkx03KDj7ZFeZtOidVR4UZV+lSoIX7AjilKOYynqzQQKibUUKo6KBgD8CsFppcMbbo4Y0OOqoAf5ApShc8W1LEGUqyhgRyCMg/cGoHb6bELnuxDGE3/AEhBt/jGKUo0bPMxGXZNbPT4os91Ekeeu1QM/fAr1eWaSACSNXGc4ZQR/BpSjPc3bXh0aBGDJbxKwPBVFBH2IFa/a61SSzlEiK4C5AYAgEefPnSlHeGUznjN+cIF8KYxNBcRzASojeBH8Sp1+lTkD8VYGi6dEgLJEit0yqgH+QKUqIbNumY1c47Nq506KRgZIkcgcFlBI+xIrwNIgB3CCIMBwQi5H5xX2lSwb08reY9JhVWVYI1Vh4gEADfcY5rZtbdUXaiqijoFAAH4FfaUJmZ5sd5YRy472JJMdNyg4+2RWWCIKoVQFAGAAMAfYClKIuapqzaXCz72hjZ/8RQFuOnJGa+0pR1cv//Z"/>
          <p:cNvSpPr>
            <a:spLocks noChangeAspect="1" noChangeArrowheads="1"/>
          </p:cNvSpPr>
          <p:nvPr/>
        </p:nvSpPr>
        <p:spPr bwMode="auto">
          <a:xfrm>
            <a:off x="63500" y="-530225"/>
            <a:ext cx="1905000" cy="1085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8" name="Picture 8" descr="http://upload.wikimedia.org/wikipedia/en/thumb/1/1a/New_University_of_South_Carolina_Logo.png/250px-New_University_of_South_Carolin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505200"/>
            <a:ext cx="4724400" cy="2702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A second act identified 47 individuals whose property was assessed and a 12 percent loyalists penalty was placed on them for their actions.</a:t>
            </a:r>
          </a:p>
          <a:p>
            <a:endParaRPr lang="en-US" sz="3100" dirty="0" smtClean="0"/>
          </a:p>
          <a:p>
            <a:r>
              <a:rPr lang="en-US" sz="3100" smtClean="0"/>
              <a:t>A third </a:t>
            </a:r>
            <a:r>
              <a:rPr lang="en-US" sz="3100" dirty="0" smtClean="0"/>
              <a:t>act provided other loyalists with conditional </a:t>
            </a:r>
            <a:r>
              <a:rPr lang="en-US" sz="3100" b="1" dirty="0" smtClean="0"/>
              <a:t>amnesty </a:t>
            </a:r>
            <a:r>
              <a:rPr lang="en-US" sz="3100" dirty="0" smtClean="0"/>
              <a:t>if they paid a fine of 10 percent of their property value.</a:t>
            </a:r>
          </a:p>
          <a:p>
            <a:endParaRPr lang="en-US" sz="3100" dirty="0" smtClean="0"/>
          </a:p>
          <a:p>
            <a:r>
              <a:rPr lang="en-US" sz="3100" dirty="0" smtClean="0"/>
              <a:t>Most loyalists left the state when the British withdrew from Charles Town.</a:t>
            </a:r>
          </a:p>
          <a:p>
            <a:pPr lvl="1"/>
            <a:r>
              <a:rPr lang="en-US" sz="3100" dirty="0" smtClean="0"/>
              <a:t>Many Loyalists went to the Bahamas or Jamaica in the Caribbean </a:t>
            </a:r>
          </a:p>
          <a:p>
            <a:pPr lvl="1"/>
            <a:r>
              <a:rPr lang="en-US" sz="3100" dirty="0" smtClean="0"/>
              <a:t>Some went to Nova Scotia and New Brunswick in Canada.</a:t>
            </a:r>
          </a:p>
          <a:p>
            <a:endParaRPr lang="en-US" sz="3100" dirty="0" smtClean="0"/>
          </a:p>
          <a:p>
            <a:r>
              <a:rPr lang="en-US" sz="3100" dirty="0" smtClean="0"/>
              <a:t>Many Patriots still held great bitterness towards the Loyalist</a:t>
            </a:r>
          </a:p>
          <a:p>
            <a:pPr lvl="1"/>
            <a:r>
              <a:rPr lang="en-US" sz="3100" dirty="0" smtClean="0"/>
              <a:t>Mobs lynched or ran former loyalists out of town</a:t>
            </a:r>
          </a:p>
          <a:p>
            <a:pPr lvl="1"/>
            <a:r>
              <a:rPr lang="en-US" sz="3100" dirty="0" smtClean="0"/>
              <a:t>Some former loyalist resumed their places in the elite of Charles Town and retained their wealth.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usroute17.org/images/map_segme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3810000" cy="3305175"/>
          </a:xfrm>
          <a:prstGeom prst="rect">
            <a:avLst/>
          </a:prstGeom>
          <a:noFill/>
        </p:spPr>
      </p:pic>
      <p:pic>
        <p:nvPicPr>
          <p:cNvPr id="14340" name="Picture 4" descr="http://www.sciway.net/hist/governors/graphics/mathe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2514600" cy="3281554"/>
          </a:xfrm>
          <a:prstGeom prst="rect">
            <a:avLst/>
          </a:prstGeom>
          <a:noFill/>
        </p:spPr>
      </p:pic>
      <p:pic>
        <p:nvPicPr>
          <p:cNvPr id="14342" name="Picture 6" descr="http://south-carolina-plantations.com/charleston/i/hamp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62400"/>
            <a:ext cx="4267200" cy="2682241"/>
          </a:xfrm>
          <a:prstGeom prst="rect">
            <a:avLst/>
          </a:prstGeom>
          <a:noFill/>
        </p:spPr>
      </p:pic>
      <p:pic>
        <p:nvPicPr>
          <p:cNvPr id="14344" name="Picture 8" descr="http://www.sciway.net/sc-photos/albums/coast-sc/jacksonboro-burnt-chur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0" y="3429000"/>
            <a:ext cx="4381500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Rebuilding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During the war, both sides seized food, supplies, and private property from the state’s citizens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s</a:t>
            </a:r>
            <a:r>
              <a:rPr lang="en-US" dirty="0" smtClean="0"/>
              <a:t>ides promised they would pay for those goods later, but neither did.</a:t>
            </a:r>
          </a:p>
          <a:p>
            <a:endParaRPr lang="en-US" dirty="0" smtClean="0"/>
          </a:p>
          <a:p>
            <a:r>
              <a:rPr lang="en-US" dirty="0" smtClean="0"/>
              <a:t>South Carolina economy was disrupted by the war</a:t>
            </a:r>
          </a:p>
          <a:p>
            <a:pPr lvl="1"/>
            <a:r>
              <a:rPr lang="en-US" dirty="0" smtClean="0"/>
              <a:t>No more large bonuses from the British Board of Trade for Rice and Indigo.</a:t>
            </a:r>
          </a:p>
          <a:p>
            <a:pPr lvl="1"/>
            <a:r>
              <a:rPr lang="en-US" dirty="0" smtClean="0"/>
              <a:t>Planters could only get market price, which meant neither crop was as profitable after the war.</a:t>
            </a:r>
          </a:p>
          <a:p>
            <a:pPr lvl="1"/>
            <a:r>
              <a:rPr lang="en-US" dirty="0" smtClean="0"/>
              <a:t>The markets the British provided are gone.</a:t>
            </a:r>
          </a:p>
          <a:p>
            <a:pPr lvl="1"/>
            <a:r>
              <a:rPr lang="en-US" dirty="0" smtClean="0"/>
              <a:t>Planters and Merchants had to establish new markets and trade routes.</a:t>
            </a:r>
          </a:p>
          <a:p>
            <a:pPr lvl="1"/>
            <a:r>
              <a:rPr lang="en-US" dirty="0" smtClean="0"/>
              <a:t>Many of the fields were damaged during the war and some slaves left with the British.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50744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South Carolina Assembly tried to help.</a:t>
            </a:r>
          </a:p>
          <a:p>
            <a:pPr lvl="1"/>
            <a:r>
              <a:rPr lang="en-US" dirty="0" smtClean="0"/>
              <a:t>Issued paper currency to provide loans to help citizens pay their taxes or rebuild their farms.</a:t>
            </a:r>
          </a:p>
          <a:p>
            <a:pPr lvl="1"/>
            <a:r>
              <a:rPr lang="en-US" dirty="0" smtClean="0"/>
              <a:t>Allowed debtors to pay creditors with land instead of cash.</a:t>
            </a:r>
          </a:p>
          <a:p>
            <a:pPr lvl="1"/>
            <a:r>
              <a:rPr lang="en-US" dirty="0" smtClean="0"/>
              <a:t>Extended the time period people had to pay back the debts.</a:t>
            </a:r>
          </a:p>
          <a:p>
            <a:pPr lvl="1"/>
            <a:r>
              <a:rPr lang="en-US" dirty="0" smtClean="0"/>
              <a:t>Prohibited the foreign slave trade for six years</a:t>
            </a:r>
          </a:p>
          <a:p>
            <a:endParaRPr lang="en-US" dirty="0" smtClean="0"/>
          </a:p>
          <a:p>
            <a:r>
              <a:rPr lang="en-US" dirty="0" smtClean="0"/>
              <a:t>It took many years for the state to recover from the economic mess the war had left.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partacus.schoolnet.co.uk/LA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3755068" cy="3028951"/>
          </a:xfrm>
          <a:prstGeom prst="rect">
            <a:avLst/>
          </a:prstGeom>
          <a:noFill/>
        </p:spPr>
      </p:pic>
      <p:pic>
        <p:nvPicPr>
          <p:cNvPr id="17412" name="Picture 4" descr="http://www.teachingushistory.org/images/r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"/>
            <a:ext cx="2381250" cy="3333750"/>
          </a:xfrm>
          <a:prstGeom prst="rect">
            <a:avLst/>
          </a:prstGeom>
          <a:noFill/>
        </p:spPr>
      </p:pic>
      <p:pic>
        <p:nvPicPr>
          <p:cNvPr id="17414" name="Picture 6" descr="http://i.parkseed.com/images/xxl/492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29000"/>
            <a:ext cx="2857500" cy="2857500"/>
          </a:xfrm>
          <a:prstGeom prst="rect">
            <a:avLst/>
          </a:prstGeom>
          <a:noFill/>
        </p:spPr>
      </p:pic>
      <p:pic>
        <p:nvPicPr>
          <p:cNvPr id="17416" name="Picture 8" descr="http://www.deerrunmercantile.com/images/products/detail/sctreasury186350cent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8136" y="3648074"/>
            <a:ext cx="4535067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914400"/>
          </a:xfrm>
        </p:spPr>
        <p:txBody>
          <a:bodyPr/>
          <a:lstStyle/>
          <a:p>
            <a:r>
              <a:rPr lang="en-US" dirty="0" smtClean="0"/>
              <a:t>Moving the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Up Country did not like having to go to Charleston to present issues to the legislature.</a:t>
            </a:r>
          </a:p>
          <a:p>
            <a:endParaRPr lang="en-US" dirty="0" smtClean="0"/>
          </a:p>
          <a:p>
            <a:r>
              <a:rPr lang="en-US" dirty="0" smtClean="0"/>
              <a:t>John Lewis Gervais introduced a bill to establish the capital near where the Broad and Saluda rivers meet.</a:t>
            </a:r>
          </a:p>
          <a:p>
            <a:endParaRPr lang="en-US" dirty="0" smtClean="0"/>
          </a:p>
          <a:p>
            <a:r>
              <a:rPr lang="en-US" dirty="0" smtClean="0"/>
              <a:t>The new city was named Columbia</a:t>
            </a:r>
          </a:p>
          <a:p>
            <a:pPr lvl="1"/>
            <a:r>
              <a:rPr lang="en-US" dirty="0" smtClean="0"/>
              <a:t>As part of the compromise, the Low Country retained its majority in the legislature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55211</TotalTime>
  <Words>1913</Words>
  <Application>Microsoft Office PowerPoint</Application>
  <PresentationFormat>On-screen Show (4:3)</PresentationFormat>
  <Paragraphs>261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Metro</vt:lpstr>
      <vt:lpstr>What we did Yesterday?</vt:lpstr>
      <vt:lpstr>PowerPoint Presentation</vt:lpstr>
      <vt:lpstr>Carolina After the War</vt:lpstr>
      <vt:lpstr>Continue</vt:lpstr>
      <vt:lpstr>PowerPoint Presentation</vt:lpstr>
      <vt:lpstr>Rebuilding the Economy</vt:lpstr>
      <vt:lpstr>Continue</vt:lpstr>
      <vt:lpstr>PowerPoint Presentation</vt:lpstr>
      <vt:lpstr>Moving the Capital</vt:lpstr>
      <vt:lpstr>Continue</vt:lpstr>
      <vt:lpstr>PowerPoint Presentation</vt:lpstr>
      <vt:lpstr>Articles of Confederation</vt:lpstr>
      <vt:lpstr>Continue</vt:lpstr>
      <vt:lpstr>PowerPoint Presentation</vt:lpstr>
      <vt:lpstr>The Constitutional Convention</vt:lpstr>
      <vt:lpstr>Continue</vt:lpstr>
      <vt:lpstr>Continue</vt:lpstr>
      <vt:lpstr>PowerPoint Presentation</vt:lpstr>
      <vt:lpstr>Ratifying the Constitution</vt:lpstr>
      <vt:lpstr>Continue</vt:lpstr>
      <vt:lpstr>United States Constitution</vt:lpstr>
      <vt:lpstr>Continue</vt:lpstr>
      <vt:lpstr>PowerPoint Presentation</vt:lpstr>
      <vt:lpstr>New South Carolina Constitution</vt:lpstr>
      <vt:lpstr>Continue</vt:lpstr>
      <vt:lpstr>The Early Years of America</vt:lpstr>
      <vt:lpstr>Continue</vt:lpstr>
      <vt:lpstr>PowerPoint Presentation</vt:lpstr>
      <vt:lpstr>Life in the Low Country </vt:lpstr>
      <vt:lpstr>PowerPoint Presentation</vt:lpstr>
      <vt:lpstr>Life in the Up Country</vt:lpstr>
      <vt:lpstr>Continue</vt:lpstr>
      <vt:lpstr>PowerPoint Presentation</vt:lpstr>
      <vt:lpstr>University of South Carolina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</dc:creator>
  <cp:lastModifiedBy>Joshua Hoover</cp:lastModifiedBy>
  <cp:revision>132</cp:revision>
  <dcterms:created xsi:type="dcterms:W3CDTF">2012-11-26T02:54:24Z</dcterms:created>
  <dcterms:modified xsi:type="dcterms:W3CDTF">2019-11-01T16:48:49Z</dcterms:modified>
</cp:coreProperties>
</file>