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2"/>
  </p:handout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C8BFC-1419-467B-A78C-B59BB078F4B5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28433-63A4-4929-B50D-188282337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55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/>
          <p:cNvGrpSpPr/>
          <p:nvPr/>
        </p:nvGrpSpPr>
        <p:grpSpPr>
          <a:xfrm>
            <a:off x="0" y="0"/>
            <a:ext cx="9144000" cy="6400800"/>
            <a:chOff x="0" y="0"/>
            <a:chExt cx="9144000" cy="6400800"/>
          </a:xfrm>
        </p:grpSpPr>
        <p:sp>
          <p:nvSpPr>
            <p:cNvPr id="16" name="Rectangle 15"/>
            <p:cNvSpPr/>
            <p:nvPr/>
          </p:nvSpPr>
          <p:spPr>
            <a:xfrm>
              <a:off x="1828800" y="4572000"/>
              <a:ext cx="68580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0" y="0"/>
              <a:ext cx="9144000" cy="6400800"/>
              <a:chOff x="0" y="0"/>
              <a:chExt cx="9144000" cy="64008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0"/>
                <a:ext cx="1828800" cy="6400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4572000"/>
                <a:ext cx="9144000" cy="1828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0" y="45720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553200"/>
            <a:ext cx="1676400" cy="228600"/>
          </a:xfrm>
        </p:spPr>
        <p:txBody>
          <a:bodyPr vert="horz" lIns="91440" tIns="45720" rIns="91440" bIns="45720" rtlCol="0" anchor="t" anchorCtr="0"/>
          <a:lstStyle>
            <a:lvl1pPr marL="0" algn="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3BDDB7CA-C2C4-4B1D-AECA-965B98BEFE88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1553" y="6553200"/>
            <a:ext cx="1676400" cy="228600"/>
          </a:xfrm>
        </p:spPr>
        <p:txBody>
          <a:bodyPr anchor="t" anchorCtr="0"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0076" y="6553200"/>
            <a:ext cx="762000" cy="228600"/>
          </a:xfrm>
          <a:noFill/>
          <a:ln>
            <a:noFill/>
          </a:ln>
          <a:effectLst/>
        </p:spPr>
        <p:txBody>
          <a:bodyPr/>
          <a:lstStyle>
            <a:lvl1pPr algn="ctr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8DD135BD-9EB3-4CFC-B856-6F2A5B86252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867400"/>
            <a:ext cx="6570722" cy="4572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>
                    <a:alpha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648200"/>
            <a:ext cx="6553200" cy="1219200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DB7CA-C2C4-4B1D-AECA-965B98BEFE88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135BD-9EB3-4CFC-B856-6F2A5B8625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9144000" cy="6858000"/>
            <a:chOff x="-442912" y="457200"/>
            <a:chExt cx="9144000" cy="6858000"/>
          </a:xfrm>
        </p:grpSpPr>
        <p:sp>
          <p:nvSpPr>
            <p:cNvPr id="18" name="Rectangle 17"/>
            <p:cNvSpPr/>
            <p:nvPr/>
          </p:nvSpPr>
          <p:spPr>
            <a:xfrm>
              <a:off x="-442912" y="457200"/>
              <a:ext cx="9129712" cy="1676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72288" y="457200"/>
              <a:ext cx="18288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872288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7367588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2298700"/>
            <a:ext cx="1447800" cy="3827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0"/>
            <a:ext cx="5943600" cy="3840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DB7CA-C2C4-4B1D-AECA-965B98BEFE88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533400"/>
            <a:ext cx="762000" cy="609600"/>
          </a:xfrm>
        </p:spPr>
        <p:txBody>
          <a:bodyPr/>
          <a:lstStyle/>
          <a:p>
            <a:fld id="{8DD135BD-9EB3-4CFC-B856-6F2A5B8625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DB7CA-C2C4-4B1D-AECA-965B98BEFE88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135BD-9EB3-4CFC-B856-6F2A5B8625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25146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2514600"/>
              <a:ext cx="73152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667000"/>
            <a:ext cx="6629400" cy="114300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495800"/>
            <a:ext cx="1524000" cy="20574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200000"/>
              </a:lnSpc>
              <a:buNone/>
              <a:defRPr sz="16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1152" y="6556248"/>
            <a:ext cx="1673352" cy="228600"/>
          </a:xfrm>
        </p:spPr>
        <p:txBody>
          <a:bodyPr/>
          <a:lstStyle/>
          <a:p>
            <a:fld id="{3BDDB7CA-C2C4-4B1D-AECA-965B98BEFE88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808" y="6556248"/>
            <a:ext cx="1673352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67656" y="6556248"/>
            <a:ext cx="762000" cy="228600"/>
          </a:xfrm>
          <a:noFill/>
          <a:ln>
            <a:noFill/>
          </a:ln>
          <a:effectLst/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8DD135BD-9EB3-4CFC-B856-6F2A5B8625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DB7CA-C2C4-4B1D-AECA-965B98BEFE88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135BD-9EB3-4CFC-B856-6F2A5B8625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91697"/>
            <a:ext cx="2971800" cy="63976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None/>
              <a:defRPr sz="2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47925" y="3137647"/>
            <a:ext cx="2971800" cy="299923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5000" y="2291697"/>
            <a:ext cx="2971800" cy="63976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0" y="3137647"/>
            <a:ext cx="2971800" cy="300196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DB7CA-C2C4-4B1D-AECA-965B98BEFE88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135BD-9EB3-4CFC-B856-6F2A5B8625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0" y="0"/>
            <a:ext cx="9144000" cy="1676400"/>
            <a:chOff x="0" y="0"/>
            <a:chExt cx="9144000" cy="16764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DB7CA-C2C4-4B1D-AECA-965B98BEFE88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135BD-9EB3-4CFC-B856-6F2A5B8625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/>
          <p:nvPr/>
        </p:nvGrpSpPr>
        <p:grpSpPr>
          <a:xfrm>
            <a:off x="0" y="0"/>
            <a:ext cx="1828800" cy="1676400"/>
            <a:chOff x="457200" y="457200"/>
            <a:chExt cx="1828800" cy="1676400"/>
          </a:xfrm>
        </p:grpSpPr>
        <p:sp>
          <p:nvSpPr>
            <p:cNvPr id="8" name="Rectangle 7"/>
            <p:cNvSpPr/>
            <p:nvPr/>
          </p:nvSpPr>
          <p:spPr>
            <a:xfrm>
              <a:off x="457200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52500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DB7CA-C2C4-4B1D-AECA-965B98BEFE88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135BD-9EB3-4CFC-B856-6F2A5B8625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624" y="2446991"/>
            <a:ext cx="5715000" cy="353119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90"/>
            <a:ext cx="1524000" cy="23622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1">
                <a:solidFill>
                  <a:srgbClr val="000000">
                    <a:alpha val="50196"/>
                  </a:srgb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DB7CA-C2C4-4B1D-AECA-965B98BEFE88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135BD-9EB3-4CFC-B856-6F2A5B8625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06624" y="2450592"/>
            <a:ext cx="5715000" cy="3529584"/>
          </a:xfrm>
          <a:noFill/>
          <a:ln w="101600" cmpd="sng">
            <a:miter lim="800000"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89"/>
            <a:ext cx="1527048" cy="235915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DB7CA-C2C4-4B1D-AECA-965B98BEFE88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135BD-9EB3-4CFC-B856-6F2A5B8625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457200" y="0"/>
              <a:ext cx="86868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86000"/>
            <a:ext cx="62484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14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3BDDB7CA-C2C4-4B1D-AECA-965B98BEFE88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533400"/>
            <a:ext cx="7620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8DD135BD-9EB3-4CFC-B856-6F2A5B8625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4400" kern="1200" cap="small" spc="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800"/>
        </a:spcBef>
        <a:buClr>
          <a:schemeClr val="accent1"/>
        </a:buClr>
        <a:buSzPct val="80000"/>
        <a:buFont typeface="Wingdings" pitchFamily="2" charset="2"/>
        <a:buChar char="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800"/>
        </a:spcBef>
        <a:buClr>
          <a:schemeClr val="accent2"/>
        </a:buClr>
        <a:buSzPct val="8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200"/>
        </a:spcBef>
        <a:buClr>
          <a:schemeClr val="accent3"/>
        </a:buClr>
        <a:buSzPct val="80000"/>
        <a:buFont typeface="Wingdings" pitchFamily="2" charset="2"/>
        <a:buChar char="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200"/>
        </a:spcBef>
        <a:buClr>
          <a:schemeClr val="accent4"/>
        </a:buClr>
        <a:buSzPct val="80000"/>
        <a:buFont typeface="Wingdings" pitchFamily="2" charset="2"/>
        <a:buChar char="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200"/>
        </a:spcBef>
        <a:buClr>
          <a:schemeClr val="accent5"/>
        </a:buClr>
        <a:buSzPct val="80000"/>
        <a:buFont typeface="Wingdings" pitchFamily="2" charset="2"/>
        <a:buChar char="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200"/>
        </a:spcBef>
        <a:buClr>
          <a:schemeClr val="accent6"/>
        </a:buClr>
        <a:buSzPct val="90000"/>
        <a:buFont typeface="Wingdings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200"/>
        </a:spcBef>
        <a:buClr>
          <a:schemeClr val="accent1"/>
        </a:buClr>
        <a:buSzPct val="70000"/>
        <a:buFont typeface="Wingdings" pitchFamily="2" charset="2"/>
        <a:buChar char="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200"/>
        </a:spcBef>
        <a:buClr>
          <a:schemeClr val="accent3"/>
        </a:buClr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2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Chemistry Goal 9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648200"/>
            <a:ext cx="7010400" cy="1219200"/>
          </a:xfrm>
        </p:spPr>
        <p:txBody>
          <a:bodyPr/>
          <a:lstStyle/>
          <a:p>
            <a:r>
              <a:rPr lang="en-US" dirty="0" smtClean="0"/>
              <a:t>Physical and Chemical Changes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Copy down the table on the back of your notes: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263003"/>
              </p:ext>
            </p:extLst>
          </p:nvPr>
        </p:nvGraphicFramePr>
        <p:xfrm>
          <a:off x="1905000" y="1905000"/>
          <a:ext cx="6477000" cy="461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9000"/>
                <a:gridCol w="2159000"/>
                <a:gridCol w="2159000"/>
              </a:tblGrid>
              <a:tr h="11938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What changed?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What</a:t>
                      </a:r>
                      <a:r>
                        <a:rPr lang="en-US" sz="2800" baseline="0" dirty="0" smtClean="0"/>
                        <a:t> type of change?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Evidence? (can be more than one piece of evidence)</a:t>
                      </a:r>
                      <a:endParaRPr lang="en-US" sz="2800" dirty="0"/>
                    </a:p>
                  </a:txBody>
                  <a:tcPr/>
                </a:tc>
              </a:tr>
              <a:tr h="11938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Tearing</a:t>
                      </a:r>
                      <a:r>
                        <a:rPr lang="en-US" sz="2400" baseline="0" dirty="0" smtClean="0"/>
                        <a:t> Paper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938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Burning Paper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573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Types of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b="1" i="1" dirty="0" smtClean="0"/>
              <a:t>Physical Changes </a:t>
            </a:r>
            <a:r>
              <a:rPr lang="en-US" dirty="0" smtClean="0"/>
              <a:t>do not change the composition of a substance, only the physical properties. </a:t>
            </a:r>
          </a:p>
          <a:p>
            <a:r>
              <a:rPr lang="en-US" dirty="0" smtClean="0"/>
              <a:t>2. </a:t>
            </a:r>
            <a:r>
              <a:rPr lang="en-US" b="1" i="1" dirty="0" smtClean="0"/>
              <a:t>Chemical changes </a:t>
            </a:r>
            <a:r>
              <a:rPr lang="en-US" dirty="0" smtClean="0"/>
              <a:t>change the composition of a substance. The change results in the formation of one or more new substances with new properties.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7086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 you know if a change is physical or chemical?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LOOK FOR EVIDENCE OF A PHYSICAL OR CHEMCIAL CHANGE!!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28600"/>
            <a:ext cx="6172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Evidence: physical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752600"/>
            <a:ext cx="7010400" cy="4724400"/>
          </a:xfrm>
        </p:spPr>
        <p:txBody>
          <a:bodyPr/>
          <a:lstStyle/>
          <a:p>
            <a:r>
              <a:rPr lang="en-US" dirty="0" smtClean="0"/>
              <a:t>Change in the state of matter</a:t>
            </a:r>
          </a:p>
          <a:p>
            <a:pPr lvl="1"/>
            <a:r>
              <a:rPr lang="en-US" dirty="0" smtClean="0"/>
              <a:t>When a substance changes from one state of matter to another, the composition of the substance remains the same. </a:t>
            </a:r>
          </a:p>
          <a:p>
            <a:pPr lvl="1"/>
            <a:r>
              <a:rPr lang="en-US" dirty="0" smtClean="0"/>
              <a:t>Deposition – when a substance changes directly from a gas to a solid</a:t>
            </a:r>
          </a:p>
          <a:p>
            <a:pPr lvl="2"/>
            <a:r>
              <a:rPr lang="en-US" dirty="0" smtClean="0"/>
              <a:t>frost</a:t>
            </a:r>
          </a:p>
          <a:p>
            <a:pPr lvl="1"/>
            <a:r>
              <a:rPr lang="en-US" dirty="0" smtClean="0"/>
              <a:t>Sublimation – when a substance changes directly from a solid to a gas</a:t>
            </a:r>
          </a:p>
          <a:p>
            <a:pPr lvl="2"/>
            <a:r>
              <a:rPr lang="en-US" dirty="0" smtClean="0"/>
              <a:t>Dry ice or solid air fresheners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Evidence: physical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28800"/>
            <a:ext cx="6705600" cy="4297363"/>
          </a:xfrm>
        </p:spPr>
        <p:txBody>
          <a:bodyPr/>
          <a:lstStyle/>
          <a:p>
            <a:r>
              <a:rPr lang="en-US" dirty="0" smtClean="0"/>
              <a:t>Change in size or shape</a:t>
            </a:r>
          </a:p>
          <a:p>
            <a:pPr lvl="1"/>
            <a:r>
              <a:rPr lang="en-US" dirty="0" smtClean="0"/>
              <a:t>When a substance changes size or shape, its composition remains the same. </a:t>
            </a:r>
          </a:p>
          <a:p>
            <a:pPr lvl="2"/>
            <a:r>
              <a:rPr lang="en-US" dirty="0" smtClean="0"/>
              <a:t>Examples:</a:t>
            </a:r>
          </a:p>
          <a:p>
            <a:pPr lvl="3"/>
            <a:r>
              <a:rPr lang="en-US" dirty="0" smtClean="0"/>
              <a:t>Tearing/cutting paper</a:t>
            </a:r>
          </a:p>
          <a:p>
            <a:pPr lvl="3"/>
            <a:r>
              <a:rPr lang="en-US" dirty="0" smtClean="0"/>
              <a:t>Mowing the grass</a:t>
            </a:r>
          </a:p>
          <a:p>
            <a:pPr lvl="3"/>
            <a:r>
              <a:rPr lang="en-US" dirty="0" smtClean="0"/>
              <a:t>Chopping wood</a:t>
            </a:r>
          </a:p>
          <a:p>
            <a:pPr lvl="3"/>
            <a:r>
              <a:rPr lang="en-US" dirty="0" smtClean="0"/>
              <a:t>Gluing paper together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3150" y="3429000"/>
            <a:ext cx="2667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Evidence: chemical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828800"/>
            <a:ext cx="6781800" cy="4297363"/>
          </a:xfrm>
        </p:spPr>
        <p:txBody>
          <a:bodyPr/>
          <a:lstStyle/>
          <a:p>
            <a:r>
              <a:rPr lang="en-US" dirty="0" smtClean="0"/>
              <a:t>Color Change: </a:t>
            </a:r>
          </a:p>
          <a:p>
            <a:pPr lvl="1"/>
            <a:r>
              <a:rPr lang="en-US" dirty="0" smtClean="0"/>
              <a:t>When a substance changes color, the chemical composition </a:t>
            </a:r>
            <a:r>
              <a:rPr lang="en-US" i="1" dirty="0" smtClean="0"/>
              <a:t>may</a:t>
            </a:r>
            <a:r>
              <a:rPr lang="en-US" dirty="0" smtClean="0"/>
              <a:t> have changed. </a:t>
            </a:r>
          </a:p>
          <a:p>
            <a:pPr lvl="2"/>
            <a:r>
              <a:rPr lang="en-US" dirty="0" smtClean="0"/>
              <a:t>Example: Copper turning green</a:t>
            </a:r>
          </a:p>
          <a:p>
            <a:pPr lvl="2">
              <a:buNone/>
            </a:pPr>
            <a:endParaRPr lang="en-US" dirty="0" smtClean="0"/>
          </a:p>
          <a:p>
            <a:pPr lvl="1"/>
            <a:r>
              <a:rPr lang="en-US" dirty="0" smtClean="0"/>
              <a:t>It is possible to have a color change without a chemical change. </a:t>
            </a:r>
          </a:p>
          <a:p>
            <a:pPr lvl="2"/>
            <a:r>
              <a:rPr lang="en-US" dirty="0" smtClean="0"/>
              <a:t>Adding food coloring to water changes its color but no chemical change has occurred.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2971800"/>
            <a:ext cx="114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5181600"/>
            <a:ext cx="1619250" cy="1441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895600"/>
            <a:ext cx="2243138" cy="15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828800"/>
            <a:ext cx="6705600" cy="4297363"/>
          </a:xfrm>
        </p:spPr>
        <p:txBody>
          <a:bodyPr/>
          <a:lstStyle/>
          <a:p>
            <a:r>
              <a:rPr lang="en-US" dirty="0" smtClean="0"/>
              <a:t>Temperature change: </a:t>
            </a:r>
          </a:p>
          <a:p>
            <a:pPr lvl="1"/>
            <a:r>
              <a:rPr lang="en-US" dirty="0" smtClean="0"/>
              <a:t>When a substance is combined with another substance, there may be an increase or decrease in temperature. </a:t>
            </a:r>
          </a:p>
          <a:p>
            <a:pPr lvl="2"/>
            <a:r>
              <a:rPr lang="en-US" dirty="0" smtClean="0"/>
              <a:t>Example: A hand warmer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It is possible to have a temperature change without a chemical change.  </a:t>
            </a:r>
          </a:p>
          <a:p>
            <a:pPr lvl="2"/>
            <a:r>
              <a:rPr lang="en-US" dirty="0" smtClean="0"/>
              <a:t>When you heat water to boil it, the temperature increases but no change in composition occurs so it is not a chemical change.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Evidence: chemical changes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Evidence: chemical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828800"/>
            <a:ext cx="6781800" cy="4297363"/>
          </a:xfrm>
        </p:spPr>
        <p:txBody>
          <a:bodyPr/>
          <a:lstStyle/>
          <a:p>
            <a:r>
              <a:rPr lang="en-US" dirty="0" smtClean="0"/>
              <a:t>Formation of Precipitate</a:t>
            </a:r>
          </a:p>
          <a:p>
            <a:pPr lvl="1"/>
            <a:r>
              <a:rPr lang="en-US" dirty="0" smtClean="0"/>
              <a:t>When two solutions are combined they may </a:t>
            </a:r>
            <a:r>
              <a:rPr lang="en-US" u="sng" dirty="0" smtClean="0"/>
              <a:t>form a solid</a:t>
            </a:r>
            <a:r>
              <a:rPr lang="en-US" dirty="0" smtClean="0"/>
              <a:t> substance. This solid is called a </a:t>
            </a:r>
            <a:r>
              <a:rPr lang="en-US" b="1" dirty="0" smtClean="0"/>
              <a:t>precipitate</a:t>
            </a:r>
            <a:r>
              <a:rPr lang="en-US" dirty="0" smtClean="0"/>
              <a:t>. It indicates a chemical change has happened. </a:t>
            </a:r>
          </a:p>
          <a:p>
            <a:pPr lvl="1"/>
            <a:r>
              <a:rPr lang="en-US" dirty="0" smtClean="0"/>
              <a:t>The precipitate may be in the form of very small particles, which will make the solution look cloudy.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4267200"/>
            <a:ext cx="181927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Evidence: chemical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828800"/>
            <a:ext cx="6934200" cy="4297363"/>
          </a:xfrm>
        </p:spPr>
        <p:txBody>
          <a:bodyPr/>
          <a:lstStyle/>
          <a:p>
            <a:r>
              <a:rPr lang="en-US" dirty="0" smtClean="0"/>
              <a:t>Formation of a Gas</a:t>
            </a:r>
          </a:p>
          <a:p>
            <a:pPr lvl="1"/>
            <a:r>
              <a:rPr lang="en-US" dirty="0" smtClean="0"/>
              <a:t>When solid or liquid substances are combined, they may form gas bubbles. </a:t>
            </a:r>
          </a:p>
          <a:p>
            <a:pPr lvl="2"/>
            <a:r>
              <a:rPr lang="en-US" dirty="0" smtClean="0"/>
              <a:t>Example: Baking soda and vinegar</a:t>
            </a:r>
          </a:p>
          <a:p>
            <a:pPr lvl="2">
              <a:buNone/>
            </a:pPr>
            <a:endParaRPr lang="en-US" dirty="0" smtClean="0"/>
          </a:p>
          <a:p>
            <a:pPr lvl="1"/>
            <a:r>
              <a:rPr lang="en-US" dirty="0" smtClean="0"/>
              <a:t>It is possible to form gas without a chemical change. </a:t>
            </a:r>
          </a:p>
          <a:p>
            <a:pPr lvl="2"/>
            <a:r>
              <a:rPr lang="en-US" dirty="0" smtClean="0"/>
              <a:t>When boiling water, gas bubbles form but there is no change in composition so no chemical change has occurred.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5181600"/>
            <a:ext cx="124580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2743200"/>
            <a:ext cx="134419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d">
  <a:themeElements>
    <a:clrScheme name="Mod">
      <a:dk1>
        <a:sysClr val="windowText" lastClr="000000"/>
      </a:dk1>
      <a:lt1>
        <a:sysClr val="window" lastClr="FFFFFF"/>
      </a:lt1>
      <a:dk2>
        <a:srgbClr val="065218"/>
      </a:dk2>
      <a:lt2>
        <a:srgbClr val="EDF3AE"/>
      </a:lt2>
      <a:accent1>
        <a:srgbClr val="8FCB17"/>
      </a:accent1>
      <a:accent2>
        <a:srgbClr val="769F11"/>
      </a:accent2>
      <a:accent3>
        <a:srgbClr val="D4E336"/>
      </a:accent3>
      <a:accent4>
        <a:srgbClr val="0C8228"/>
      </a:accent4>
      <a:accent5>
        <a:srgbClr val="C0EDA8"/>
      </a:accent5>
      <a:accent6>
        <a:srgbClr val="3B4F18"/>
      </a:accent6>
      <a:hlink>
        <a:srgbClr val="0A6A21"/>
      </a:hlink>
      <a:folHlink>
        <a:srgbClr val="406EA5"/>
      </a:folHlink>
    </a:clrScheme>
    <a:fontScheme name="Mo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od">
      <a:fillStyleLst>
        <a:solidFill>
          <a:schemeClr val="phClr"/>
        </a:solidFill>
        <a:solidFill>
          <a:schemeClr val="phClr">
            <a:tint val="80000"/>
          </a:schemeClr>
        </a:solidFill>
        <a:solidFill>
          <a:schemeClr val="phClr">
            <a:shade val="30000"/>
            <a:satMod val="150000"/>
          </a:schemeClr>
        </a:solidFill>
      </a:fillStyleLst>
      <a:lnStyleLst>
        <a:ln w="9525" cap="flat" cmpd="sng" algn="ctr">
          <a:solidFill>
            <a:schemeClr val="phClr">
              <a:tint val="90000"/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tint val="90000"/>
            </a:schemeClr>
          </a:solidFill>
          <a:prstDash val="solid"/>
        </a:ln>
        <a:ln w="76200" cap="flat" cmpd="dbl" algn="ctr">
          <a:solidFill>
            <a:schemeClr val="phClr">
              <a:tint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1000" sy="101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50800" dir="5400000" sx="101000" sy="101000" rotWithShape="0">
              <a:srgbClr val="000000">
                <a:alpha val="50000"/>
              </a:srgbClr>
            </a:outerShdw>
            <a:reflection blurRad="12700" stA="30000" endPos="30000" dist="508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 prstMaterial="softmetal">
            <a:bevelT w="63500" h="25400" prst="coolSlant"/>
          </a:sp3d>
        </a:effectStyle>
      </a:effectStyleLst>
      <a:bgFillStyleLst>
        <a:solidFill>
          <a:schemeClr val="phClr">
            <a:satMod val="125000"/>
          </a:schemeClr>
        </a:solidFill>
        <a:solidFill>
          <a:schemeClr val="phClr">
            <a:shade val="30000"/>
            <a:satMod val="150000"/>
          </a:schemeClr>
        </a:solidFill>
        <a:gradFill>
          <a:gsLst>
            <a:gs pos="0">
              <a:schemeClr val="phClr">
                <a:tint val="100000"/>
                <a:shade val="80000"/>
                <a:satMod val="135000"/>
              </a:schemeClr>
            </a:gs>
            <a:gs pos="55000">
              <a:schemeClr val="phClr">
                <a:tint val="70000"/>
                <a:shade val="100000"/>
                <a:satMod val="150000"/>
              </a:schemeClr>
            </a:gs>
            <a:gs pos="100000">
              <a:schemeClr val="phClr">
                <a:tint val="70000"/>
                <a:shade val="100000"/>
                <a:satMod val="15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</Template>
  <TotalTime>527</TotalTime>
  <Words>448</Words>
  <Application>Microsoft Office PowerPoint</Application>
  <PresentationFormat>On-screen Show (4:3)</PresentationFormat>
  <Paragraphs>53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Mod</vt:lpstr>
      <vt:lpstr>Physical and Chemical Changes</vt:lpstr>
      <vt:lpstr>Two Types of Changes</vt:lpstr>
      <vt:lpstr>How do you know if a change is physical or chemical? </vt:lpstr>
      <vt:lpstr>Evidence: physical changes</vt:lpstr>
      <vt:lpstr>Evidence: physical changes</vt:lpstr>
      <vt:lpstr>Evidence: chemical changes</vt:lpstr>
      <vt:lpstr>Evidence: chemical changes</vt:lpstr>
      <vt:lpstr>Evidence: chemical changes</vt:lpstr>
      <vt:lpstr>Evidence: chemical changes</vt:lpstr>
      <vt:lpstr>Copy down the table on the back of your notes: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and Chemical Changes</dc:title>
  <dc:creator>Nicole</dc:creator>
  <cp:lastModifiedBy>Chloe Jeffords</cp:lastModifiedBy>
  <cp:revision>6</cp:revision>
  <cp:lastPrinted>2013-11-04T13:08:10Z</cp:lastPrinted>
  <dcterms:created xsi:type="dcterms:W3CDTF">2010-08-31T14:49:43Z</dcterms:created>
  <dcterms:modified xsi:type="dcterms:W3CDTF">2013-11-04T20:34:47Z</dcterms:modified>
</cp:coreProperties>
</file>